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8" r:id="rId14"/>
    <p:sldId id="279" r:id="rId15"/>
    <p:sldId id="280" r:id="rId16"/>
    <p:sldId id="273" r:id="rId17"/>
    <p:sldId id="274" r:id="rId18"/>
    <p:sldId id="275" r:id="rId19"/>
    <p:sldId id="276" r:id="rId20"/>
    <p:sldId id="266" r:id="rId21"/>
    <p:sldId id="265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4660"/>
  </p:normalViewPr>
  <p:slideViewPr>
    <p:cSldViewPr snapToGrid="0">
      <p:cViewPr varScale="1">
        <p:scale>
          <a:sx n="46" d="100"/>
          <a:sy n="46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DC6A9-98CE-45FE-9F39-415D356589A5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9501B-0440-4813-8643-51049D8A51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762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A413CAD-C292-4F09-800E-0E210510D324}" type="slidenum">
              <a:rPr lang="en-US" altLang="ja-JP" smtClean="0"/>
              <a:pPr eaLnBrk="1" hangingPunct="1"/>
              <a:t>6</a:t>
            </a:fld>
            <a:endParaRPr lang="en-US" altLang="ja-JP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74063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438" tIns="31220" rIns="62438" bIns="312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0175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62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229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364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91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88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90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074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43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45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7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68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23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9CD96-B690-4AAC-A4F9-C3FA641134BF}" type="datetimeFigureOut">
              <a:rPr kumimoji="1" lang="ja-JP" altLang="en-US" smtClean="0"/>
              <a:t>2016/8/10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CBF58-C672-43B4-B789-1EE465D62B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64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979628" y="1709394"/>
            <a:ext cx="8983744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国連</a:t>
            </a:r>
            <a:r>
              <a:rPr kumimoji="1" lang="en-US" altLang="ja-JP" sz="3600" dirty="0"/>
              <a:t>CEFACT</a:t>
            </a:r>
            <a:r>
              <a:rPr kumimoji="1" lang="ja-JP" altLang="en-US" sz="3600" dirty="0"/>
              <a:t>標準</a:t>
            </a:r>
            <a:endParaRPr kumimoji="1" lang="en-US" altLang="ja-JP" sz="3600" dirty="0"/>
          </a:p>
          <a:p>
            <a:pPr algn="ctr"/>
            <a:r>
              <a:rPr lang="ja-JP" altLang="en-US" sz="3600" dirty="0"/>
              <a:t>と</a:t>
            </a:r>
            <a:endParaRPr kumimoji="1" lang="en-US" altLang="ja-JP" sz="3600" dirty="0"/>
          </a:p>
          <a:p>
            <a:pPr algn="ctr"/>
            <a:r>
              <a:rPr kumimoji="1" lang="en-US" altLang="ja-JP" sz="3600" dirty="0"/>
              <a:t>SIPS</a:t>
            </a:r>
            <a:r>
              <a:rPr kumimoji="1" lang="ja-JP" altLang="en-US" sz="3600" dirty="0"/>
              <a:t>業界横断データ辞書フレームワーク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10320" y="254000"/>
            <a:ext cx="25298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業界横断</a:t>
            </a:r>
            <a:r>
              <a:rPr kumimoji="1" lang="en-US" altLang="ja-JP" b="1" dirty="0"/>
              <a:t>2016-2-03</a:t>
            </a:r>
            <a:endParaRPr kumimoji="1" lang="ja-JP" altLang="en-US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33070" y="4907280"/>
            <a:ext cx="7076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/>
              <a:t>2016</a:t>
            </a:r>
            <a:r>
              <a:rPr lang="ja-JP" altLang="en-US" sz="2400" dirty="0"/>
              <a:t>年</a:t>
            </a:r>
            <a:r>
              <a:rPr lang="en-US" altLang="ja-JP" sz="2400" dirty="0"/>
              <a:t>8</a:t>
            </a:r>
            <a:r>
              <a:rPr lang="ja-JP" altLang="en-US" sz="2400" dirty="0"/>
              <a:t>月</a:t>
            </a:r>
            <a:endParaRPr lang="en-US" altLang="ja-JP" sz="2400" dirty="0"/>
          </a:p>
          <a:p>
            <a:pPr algn="ctr"/>
            <a:r>
              <a:rPr kumimoji="1" lang="ja-JP" altLang="en-US" sz="2400" dirty="0"/>
              <a:t>一般社団法人サプライチェーン情報基盤研究会</a:t>
            </a:r>
          </a:p>
        </p:txBody>
      </p:sp>
    </p:spTree>
    <p:extLst>
      <p:ext uri="{BB962C8B-B14F-4D97-AF65-F5344CB8AC3E}">
        <p14:creationId xmlns:p14="http://schemas.microsoft.com/office/powerpoint/2010/main" val="3068173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751840" y="5201920"/>
            <a:ext cx="8575040" cy="1463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8680" y="260625"/>
            <a:ext cx="10957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業界横断</a:t>
            </a:r>
            <a:r>
              <a:rPr lang="en-US" altLang="ja-JP" sz="3600" dirty="0"/>
              <a:t>EDI</a:t>
            </a:r>
            <a:r>
              <a:rPr lang="ja-JP" altLang="en-US" sz="3600" dirty="0"/>
              <a:t>仕様の策定</a:t>
            </a:r>
            <a:endParaRPr kumimoji="1" lang="ja-JP" altLang="en-US" sz="3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22105" y="1844633"/>
            <a:ext cx="6248400" cy="533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業務要件定義書（</a:t>
            </a:r>
            <a:r>
              <a:rPr lang="en-US" altLang="ja-JP" sz="2800" dirty="0"/>
              <a:t>BRS</a:t>
            </a:r>
            <a:r>
              <a:rPr lang="ja-JP" altLang="en-US" sz="2800" dirty="0"/>
              <a:t>）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95500" y="3449125"/>
            <a:ext cx="571500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業務メッセージ情報モデル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2285" y="2556802"/>
            <a:ext cx="5715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業務メッセージ定義様式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33550" y="4426264"/>
            <a:ext cx="627634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業務メッセージ定義表</a:t>
            </a:r>
            <a:r>
              <a:rPr lang="en-US" altLang="ja-JP" sz="2800" dirty="0"/>
              <a:t> (</a:t>
            </a:r>
            <a:r>
              <a:rPr lang="ja-JP" altLang="en-US" sz="2800" dirty="0"/>
              <a:t>エクセル</a:t>
            </a:r>
            <a:r>
              <a:rPr lang="en-US" altLang="ja-JP" sz="2800" dirty="0"/>
              <a:t>)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79464" y="3915413"/>
            <a:ext cx="5692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メッセージ構築法（</a:t>
            </a:r>
            <a:r>
              <a:rPr lang="en-US" altLang="ja-JP" sz="2400" dirty="0"/>
              <a:t>CCBDA</a:t>
            </a:r>
            <a:r>
              <a:rPr lang="ja-JP" altLang="en-US" sz="2400" dirty="0"/>
              <a:t>）</a:t>
            </a:r>
            <a:endParaRPr kumimoji="1" lang="ja-JP" altLang="en-US" sz="2400" dirty="0"/>
          </a:p>
        </p:txBody>
      </p:sp>
      <p:sp>
        <p:nvSpPr>
          <p:cNvPr id="8" name="フローチャート: 書類 7"/>
          <p:cNvSpPr/>
          <p:nvPr/>
        </p:nvSpPr>
        <p:spPr>
          <a:xfrm>
            <a:off x="3271520" y="5432849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XML</a:t>
            </a:r>
          </a:p>
          <a:p>
            <a:pPr algn="ctr"/>
            <a:r>
              <a:rPr lang="ja-JP" altLang="en-US" dirty="0"/>
              <a:t>メッセージ</a:t>
            </a:r>
            <a:endParaRPr kumimoji="1" lang="ja-JP" altLang="en-US" dirty="0"/>
          </a:p>
        </p:txBody>
      </p:sp>
      <p:sp>
        <p:nvSpPr>
          <p:cNvPr id="9" name="フローチャート: 書類 8"/>
          <p:cNvSpPr/>
          <p:nvPr/>
        </p:nvSpPr>
        <p:spPr>
          <a:xfrm>
            <a:off x="1239520" y="5432849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XML</a:t>
            </a:r>
          </a:p>
          <a:p>
            <a:pPr algn="ctr"/>
            <a:r>
              <a:rPr lang="ja-JP" altLang="en-US" dirty="0"/>
              <a:t>スキーマ</a:t>
            </a:r>
            <a:endParaRPr kumimoji="1" lang="ja-JP" altLang="en-US" dirty="0"/>
          </a:p>
        </p:txBody>
      </p:sp>
      <p:sp>
        <p:nvSpPr>
          <p:cNvPr id="10" name="フローチャート: 書類 9"/>
          <p:cNvSpPr/>
          <p:nvPr/>
        </p:nvSpPr>
        <p:spPr>
          <a:xfrm>
            <a:off x="5303520" y="5428312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エクセル</a:t>
            </a:r>
            <a:endParaRPr kumimoji="1" lang="en-US" altLang="ja-JP" dirty="0"/>
          </a:p>
        </p:txBody>
      </p:sp>
      <p:sp>
        <p:nvSpPr>
          <p:cNvPr id="11" name="フローチャート: 書類 10"/>
          <p:cNvSpPr/>
          <p:nvPr/>
        </p:nvSpPr>
        <p:spPr>
          <a:xfrm>
            <a:off x="7268210" y="5428312"/>
            <a:ext cx="1483360" cy="93472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HTML</a:t>
            </a:r>
            <a:endParaRPr kumimoji="1"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61380" y="6205274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Mail EDI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133080" y="6178366"/>
            <a:ext cx="17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WEB EDI</a:t>
            </a:r>
            <a:endParaRPr kumimoji="1" lang="ja-JP" altLang="en-US" dirty="0"/>
          </a:p>
        </p:txBody>
      </p:sp>
      <p:sp>
        <p:nvSpPr>
          <p:cNvPr id="15" name="下矢印 14"/>
          <p:cNvSpPr/>
          <p:nvPr/>
        </p:nvSpPr>
        <p:spPr>
          <a:xfrm>
            <a:off x="4825310" y="2413261"/>
            <a:ext cx="241990" cy="1042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4838700" y="3938301"/>
            <a:ext cx="228600" cy="4638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>
            <a:off x="6547596" y="3075434"/>
            <a:ext cx="193040" cy="373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5067300" y="4149394"/>
            <a:ext cx="85979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下矢印 20"/>
          <p:cNvSpPr/>
          <p:nvPr/>
        </p:nvSpPr>
        <p:spPr>
          <a:xfrm>
            <a:off x="2847340" y="4949484"/>
            <a:ext cx="241300" cy="252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下矢印 21"/>
          <p:cNvSpPr/>
          <p:nvPr/>
        </p:nvSpPr>
        <p:spPr>
          <a:xfrm>
            <a:off x="6845300" y="4955947"/>
            <a:ext cx="241300" cy="252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984740" y="5610274"/>
            <a:ext cx="1662747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シンタックス</a:t>
            </a:r>
            <a:endParaRPr lang="en-US" altLang="ja-JP" dirty="0"/>
          </a:p>
          <a:p>
            <a:pPr algn="ctr"/>
            <a:r>
              <a:rPr lang="ja-JP" altLang="en-US" dirty="0"/>
              <a:t>ベース</a:t>
            </a:r>
            <a:endParaRPr kumimoji="1" lang="ja-JP" altLang="en-US" dirty="0"/>
          </a:p>
        </p:txBody>
      </p:sp>
      <p:cxnSp>
        <p:nvCxnSpPr>
          <p:cNvPr id="25" name="直線コネクタ 24"/>
          <p:cNvCxnSpPr>
            <a:stCxn id="20" idx="3"/>
            <a:endCxn id="23" idx="1"/>
          </p:cNvCxnSpPr>
          <p:nvPr/>
        </p:nvCxnSpPr>
        <p:spPr>
          <a:xfrm>
            <a:off x="9326880" y="5933440"/>
            <a:ext cx="65786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402080" y="952310"/>
            <a:ext cx="373888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業務要件定義様式</a:t>
            </a:r>
            <a:endParaRPr kumimoji="1" lang="ja-JP" altLang="en-US" sz="2800" dirty="0"/>
          </a:p>
        </p:txBody>
      </p:sp>
      <p:sp>
        <p:nvSpPr>
          <p:cNvPr id="27" name="下矢印 26"/>
          <p:cNvSpPr/>
          <p:nvPr/>
        </p:nvSpPr>
        <p:spPr>
          <a:xfrm>
            <a:off x="3175000" y="1498858"/>
            <a:ext cx="193040" cy="373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751570" y="4402165"/>
            <a:ext cx="296195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業務コード表</a:t>
            </a:r>
            <a:endParaRPr kumimoji="1" lang="ja-JP" altLang="en-US" sz="2800" dirty="0"/>
          </a:p>
        </p:txBody>
      </p:sp>
      <p:sp>
        <p:nvSpPr>
          <p:cNvPr id="18" name="十字形 17"/>
          <p:cNvSpPr/>
          <p:nvPr/>
        </p:nvSpPr>
        <p:spPr>
          <a:xfrm>
            <a:off x="8224837" y="4519373"/>
            <a:ext cx="311785" cy="33700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277153" y="274459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  <p:sp>
        <p:nvSpPr>
          <p:cNvPr id="12" name="四角形: 角を丸くする 11"/>
          <p:cNvSpPr/>
          <p:nvPr/>
        </p:nvSpPr>
        <p:spPr>
          <a:xfrm>
            <a:off x="7573010" y="804097"/>
            <a:ext cx="4445317" cy="6355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ビジネスインフラガイドブック</a:t>
            </a:r>
          </a:p>
        </p:txBody>
      </p:sp>
    </p:spTree>
    <p:extLst>
      <p:ext uri="{BB962C8B-B14F-4D97-AF65-F5344CB8AC3E}">
        <p14:creationId xmlns:p14="http://schemas.microsoft.com/office/powerpoint/2010/main" val="2582930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356360" y="497840"/>
            <a:ext cx="973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業務要件定義様式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93520" y="1574800"/>
            <a:ext cx="9464040" cy="48320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ja-JP" altLang="en-US" sz="2800" dirty="0"/>
              <a:t>目的と範囲</a:t>
            </a:r>
            <a:endParaRPr kumimoji="1" lang="en-US" altLang="ja-JP" sz="2800" dirty="0"/>
          </a:p>
          <a:p>
            <a:pPr marL="342900" indent="-342900">
              <a:buAutoNum type="arabicPeriod"/>
            </a:pPr>
            <a:endParaRPr kumimoji="1" lang="en-US" altLang="ja-JP" sz="2800" dirty="0"/>
          </a:p>
          <a:p>
            <a:pPr marL="342900" indent="-342900">
              <a:buAutoNum type="arabicPeriod"/>
            </a:pPr>
            <a:r>
              <a:rPr lang="ja-JP" altLang="en-US" sz="2800" dirty="0"/>
              <a:t>業務領域定義</a:t>
            </a:r>
            <a:endParaRPr kumimoji="1" lang="en-US" altLang="ja-JP" sz="2800" dirty="0"/>
          </a:p>
          <a:p>
            <a:pPr marL="342900" indent="-342900">
              <a:buAutoNum type="arabicPeriod"/>
            </a:pPr>
            <a:endParaRPr kumimoji="1" lang="en-US" altLang="ja-JP" sz="2800" dirty="0"/>
          </a:p>
          <a:p>
            <a:pPr marL="342900" indent="-342900">
              <a:buAutoNum type="arabicPeriod"/>
            </a:pPr>
            <a:r>
              <a:rPr lang="ja-JP" altLang="en-US" sz="2800" dirty="0"/>
              <a:t>トランザクション一覧</a:t>
            </a:r>
            <a:endParaRPr lang="en-US" altLang="ja-JP" sz="2800" dirty="0"/>
          </a:p>
          <a:p>
            <a:pPr marL="342900" indent="-342900">
              <a:buAutoNum type="arabicPeriod"/>
            </a:pPr>
            <a:endParaRPr lang="en-US" altLang="ja-JP" sz="2800" dirty="0"/>
          </a:p>
          <a:p>
            <a:pPr marL="342900" indent="-342900">
              <a:buAutoNum type="arabicPeriod"/>
            </a:pPr>
            <a:r>
              <a:rPr lang="ja-JP" altLang="en-US" sz="2800" dirty="0"/>
              <a:t>ビジネスプロセス定義</a:t>
            </a:r>
            <a:endParaRPr kumimoji="1" lang="en-US" altLang="ja-JP" sz="2800" dirty="0"/>
          </a:p>
          <a:p>
            <a:pPr marL="342900" indent="-342900">
              <a:buAutoNum type="arabicPeriod"/>
            </a:pPr>
            <a:endParaRPr kumimoji="1" lang="en-US" altLang="ja-JP" sz="2800" dirty="0"/>
          </a:p>
          <a:p>
            <a:pPr marL="342900" indent="-342900">
              <a:buAutoNum type="arabicPeriod"/>
            </a:pPr>
            <a:r>
              <a:rPr lang="ja-JP" altLang="en-US" sz="2800" dirty="0"/>
              <a:t>ユースケース図</a:t>
            </a:r>
            <a:endParaRPr lang="en-US" altLang="ja-JP" sz="2800" dirty="0"/>
          </a:p>
          <a:p>
            <a:pPr marL="342900" indent="-342900">
              <a:buAutoNum type="arabicPeriod"/>
            </a:pPr>
            <a:endParaRPr lang="en-US" altLang="ja-JP" sz="2800" dirty="0"/>
          </a:p>
          <a:p>
            <a:r>
              <a:rPr kumimoji="1" lang="en-US" altLang="ja-JP" sz="2800" dirty="0"/>
              <a:t>6. </a:t>
            </a:r>
            <a:r>
              <a:rPr kumimoji="1" lang="ja-JP" altLang="en-US" sz="2800" dirty="0"/>
              <a:t>プロセスフローチャート</a:t>
            </a:r>
            <a:endParaRPr kumimoji="1" lang="en-US" altLang="ja-JP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277153" y="274459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39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28240" y="218440"/>
            <a:ext cx="743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業務メッセージ定義様式</a:t>
            </a:r>
            <a:endParaRPr kumimoji="1" lang="ja-JP" altLang="en-US" sz="3600" dirty="0"/>
          </a:p>
        </p:txBody>
      </p:sp>
      <p:sp>
        <p:nvSpPr>
          <p:cNvPr id="3" name="フローチャート: 定義済み処理 2"/>
          <p:cNvSpPr/>
          <p:nvPr/>
        </p:nvSpPr>
        <p:spPr>
          <a:xfrm>
            <a:off x="914400" y="1102067"/>
            <a:ext cx="182880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4" name="フローチャート: 定義済み処理 3"/>
          <p:cNvSpPr/>
          <p:nvPr/>
        </p:nvSpPr>
        <p:spPr>
          <a:xfrm>
            <a:off x="2077720" y="2074016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取引設定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6" name="フローチャート: 定義済み処理 5"/>
          <p:cNvSpPr/>
          <p:nvPr/>
        </p:nvSpPr>
        <p:spPr>
          <a:xfrm>
            <a:off x="2077720" y="3959472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トランザクション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7" name="フローチャート: 定義済み処理 6"/>
          <p:cNvSpPr/>
          <p:nvPr/>
        </p:nvSpPr>
        <p:spPr>
          <a:xfrm>
            <a:off x="2077720" y="2901485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交換文書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フローチャート: 定義済み処理 7"/>
          <p:cNvSpPr/>
          <p:nvPr/>
        </p:nvSpPr>
        <p:spPr>
          <a:xfrm>
            <a:off x="5074920" y="3012147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取引契約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9" name="フローチャート: 定義済み処理 8"/>
          <p:cNvSpPr/>
          <p:nvPr/>
        </p:nvSpPr>
        <p:spPr>
          <a:xfrm>
            <a:off x="5074920" y="3959472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納入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0" name="フローチャート: 定義済み処理 9"/>
          <p:cNvSpPr/>
          <p:nvPr/>
        </p:nvSpPr>
        <p:spPr>
          <a:xfrm>
            <a:off x="5074920" y="4906797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決済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1" name="フローチャート: 定義済み処理 10"/>
          <p:cNvSpPr/>
          <p:nvPr/>
        </p:nvSpPr>
        <p:spPr>
          <a:xfrm>
            <a:off x="5074920" y="5854122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明細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2" name="フローチャート: 定義済み処理 11"/>
          <p:cNvSpPr/>
          <p:nvPr/>
        </p:nvSpPr>
        <p:spPr>
          <a:xfrm>
            <a:off x="8376920" y="1996147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取引契約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3" name="フローチャート: 定義済み処理 12"/>
          <p:cNvSpPr/>
          <p:nvPr/>
        </p:nvSpPr>
        <p:spPr>
          <a:xfrm>
            <a:off x="8376920" y="2976294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納入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4" name="フローチャート: 定義済み処理 13"/>
          <p:cNvSpPr/>
          <p:nvPr/>
        </p:nvSpPr>
        <p:spPr>
          <a:xfrm>
            <a:off x="8376920" y="3959472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決済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5" name="フローチャート: 定義済み処理 14"/>
          <p:cNvSpPr/>
          <p:nvPr/>
        </p:nvSpPr>
        <p:spPr>
          <a:xfrm>
            <a:off x="8376920" y="4915991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製品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6" name="フローチャート: 定義済み処理 15"/>
          <p:cNvSpPr/>
          <p:nvPr/>
        </p:nvSpPr>
        <p:spPr>
          <a:xfrm>
            <a:off x="8376920" y="5854122"/>
            <a:ext cx="2118360" cy="741680"/>
          </a:xfrm>
          <a:prstGeom prst="flowChartPredefined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梱包</a:t>
            </a:r>
            <a:endParaRPr lang="en-US" altLang="ja-JP" dirty="0">
              <a:solidFill>
                <a:schemeClr val="tx1"/>
              </a:solidFill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1351280" y="1843747"/>
            <a:ext cx="10160" cy="2423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endCxn id="4" idx="1"/>
          </p:cNvCxnSpPr>
          <p:nvPr/>
        </p:nvCxnSpPr>
        <p:spPr>
          <a:xfrm>
            <a:off x="1351280" y="2438400"/>
            <a:ext cx="726440" cy="6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351280" y="3272325"/>
            <a:ext cx="726440" cy="6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1351280" y="4287893"/>
            <a:ext cx="726440" cy="6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663440" y="3347134"/>
            <a:ext cx="0" cy="2877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6" idx="3"/>
          </p:cNvCxnSpPr>
          <p:nvPr/>
        </p:nvCxnSpPr>
        <p:spPr>
          <a:xfrm>
            <a:off x="4196080" y="4330312"/>
            <a:ext cx="467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>
            <a:endCxn id="8" idx="1"/>
          </p:cNvCxnSpPr>
          <p:nvPr/>
        </p:nvCxnSpPr>
        <p:spPr>
          <a:xfrm>
            <a:off x="4663440" y="3382987"/>
            <a:ext cx="411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663440" y="4330312"/>
            <a:ext cx="411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663440" y="5296698"/>
            <a:ext cx="411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4663440" y="6224962"/>
            <a:ext cx="411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7782560" y="2366987"/>
            <a:ext cx="50800" cy="3857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endCxn id="12" idx="1"/>
          </p:cNvCxnSpPr>
          <p:nvPr/>
        </p:nvCxnSpPr>
        <p:spPr>
          <a:xfrm>
            <a:off x="7759700" y="2366987"/>
            <a:ext cx="6172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7759700" y="3382987"/>
            <a:ext cx="6172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7782560" y="4330312"/>
            <a:ext cx="6172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7807960" y="5296698"/>
            <a:ext cx="6172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stCxn id="11" idx="3"/>
            <a:endCxn id="16" idx="1"/>
          </p:cNvCxnSpPr>
          <p:nvPr/>
        </p:nvCxnSpPr>
        <p:spPr>
          <a:xfrm>
            <a:off x="7193280" y="6224962"/>
            <a:ext cx="11836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277153" y="274459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94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77153" y="274459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8873" y="2008909"/>
            <a:ext cx="2632363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中小企業商社購買</a:t>
            </a:r>
            <a:endParaRPr kumimoji="1" lang="en-US" altLang="ja-JP" dirty="0"/>
          </a:p>
          <a:p>
            <a:r>
              <a:rPr lang="ja-JP" altLang="en-US" dirty="0"/>
              <a:t>注文メッセージ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メッセージ定義部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555" y="1032936"/>
            <a:ext cx="7032144" cy="467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92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52462" y="302168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8873" y="2008909"/>
            <a:ext cx="2632363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中小企業商社購買</a:t>
            </a:r>
            <a:endParaRPr kumimoji="1" lang="en-US" altLang="ja-JP" dirty="0"/>
          </a:p>
          <a:p>
            <a:r>
              <a:rPr lang="ja-JP" altLang="en-US" dirty="0"/>
              <a:t>注文メッセージ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ヘッダー部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663" y="302168"/>
            <a:ext cx="7977601" cy="631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16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/>
          <p:cNvSpPr/>
          <p:nvPr/>
        </p:nvSpPr>
        <p:spPr>
          <a:xfrm>
            <a:off x="4795774" y="5112327"/>
            <a:ext cx="5533534" cy="123305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7153" y="274459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8873" y="2008909"/>
            <a:ext cx="2632363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中小企業商社購買</a:t>
            </a:r>
            <a:endParaRPr kumimoji="1" lang="en-US" altLang="ja-JP" dirty="0"/>
          </a:p>
          <a:p>
            <a:r>
              <a:rPr lang="ja-JP" altLang="en-US" dirty="0"/>
              <a:t>注文メッセージ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明細部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141" y="412958"/>
            <a:ext cx="7132801" cy="638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00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00" y="218440"/>
            <a:ext cx="6192000" cy="6387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5120" y="2456740"/>
            <a:ext cx="4731760" cy="1910400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6502400" y="3159760"/>
            <a:ext cx="632720" cy="548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906000" y="1107440"/>
            <a:ext cx="122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MBIE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26960" y="1107440"/>
            <a:ext cx="122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BIE</a:t>
            </a:r>
            <a:endParaRPr kumimoji="1" lang="ja-JP" altLang="en-US" sz="3200" dirty="0"/>
          </a:p>
        </p:txBody>
      </p:sp>
      <p:sp>
        <p:nvSpPr>
          <p:cNvPr id="10" name="右矢印 9"/>
          <p:cNvSpPr/>
          <p:nvPr/>
        </p:nvSpPr>
        <p:spPr>
          <a:xfrm>
            <a:off x="8524240" y="1129325"/>
            <a:ext cx="1168400" cy="5628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吹き出し: 角を丸めた四角形 2"/>
          <p:cNvSpPr/>
          <p:nvPr/>
        </p:nvSpPr>
        <p:spPr>
          <a:xfrm>
            <a:off x="7146093" y="342915"/>
            <a:ext cx="1791093" cy="563985"/>
          </a:xfrm>
          <a:prstGeom prst="wedgeRoundRectCallout">
            <a:avLst>
              <a:gd name="adj1" fmla="val -75043"/>
              <a:gd name="adj2" fmla="val 119330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国連</a:t>
            </a:r>
            <a:r>
              <a:rPr lang="en-US" altLang="ja-JP" dirty="0">
                <a:solidFill>
                  <a:schemeClr val="tx1"/>
                </a:solidFill>
              </a:rPr>
              <a:t>CEFACT</a:t>
            </a:r>
            <a:r>
              <a:rPr lang="ja-JP" altLang="en-US" dirty="0">
                <a:solidFill>
                  <a:schemeClr val="tx1"/>
                </a:solidFill>
              </a:rPr>
              <a:t>共通辞書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吹き出し: 角を丸めた四角形 10"/>
          <p:cNvSpPr/>
          <p:nvPr/>
        </p:nvSpPr>
        <p:spPr>
          <a:xfrm>
            <a:off x="7682292" y="5131665"/>
            <a:ext cx="2170627" cy="563985"/>
          </a:xfrm>
          <a:prstGeom prst="wedgeRoundRectCallout">
            <a:avLst>
              <a:gd name="adj1" fmla="val 47123"/>
              <a:gd name="adj2" fmla="val -174309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SIPS</a:t>
            </a:r>
            <a:r>
              <a:rPr lang="ja-JP" altLang="en-US" dirty="0">
                <a:solidFill>
                  <a:schemeClr val="tx1"/>
                </a:solidFill>
              </a:rPr>
              <a:t>業界横断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データ辞書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62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798" y="387733"/>
            <a:ext cx="8380801" cy="398863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798" y="5143869"/>
            <a:ext cx="8380801" cy="1421160"/>
          </a:xfrm>
          <a:prstGeom prst="rect">
            <a:avLst/>
          </a:prstGeom>
        </p:spPr>
      </p:pic>
      <p:sp>
        <p:nvSpPr>
          <p:cNvPr id="7" name="フローチャート: せん孔テープ 6"/>
          <p:cNvSpPr/>
          <p:nvPr/>
        </p:nvSpPr>
        <p:spPr>
          <a:xfrm rot="5400000">
            <a:off x="7182698" y="4522487"/>
            <a:ext cx="772998" cy="48076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4298" y="2149940"/>
            <a:ext cx="2176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SIPS</a:t>
            </a:r>
            <a:r>
              <a:rPr kumimoji="1" lang="ja-JP" altLang="en-US" sz="2400" dirty="0"/>
              <a:t>業界横断メッセージ例</a:t>
            </a:r>
            <a:endParaRPr kumimoji="1" lang="en-US" altLang="ja-JP" sz="2400" dirty="0"/>
          </a:p>
        </p:txBody>
      </p:sp>
      <p:sp>
        <p:nvSpPr>
          <p:cNvPr id="9" name="正方形/長方形 8"/>
          <p:cNvSpPr/>
          <p:nvPr/>
        </p:nvSpPr>
        <p:spPr>
          <a:xfrm>
            <a:off x="132396" y="112526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517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26904" y="369113"/>
            <a:ext cx="9232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/>
              <a:t>SIPS</a:t>
            </a:r>
            <a:r>
              <a:rPr lang="ja-JP" altLang="en-US" sz="3600" dirty="0"/>
              <a:t>業界横断データ辞書登録メッセージ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34804" y="1027609"/>
            <a:ext cx="7416824" cy="56938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１．中小企業共通</a:t>
            </a:r>
            <a:r>
              <a:rPr lang="en-US" altLang="ja-JP" sz="2800" dirty="0"/>
              <a:t>EDI</a:t>
            </a:r>
          </a:p>
          <a:p>
            <a:r>
              <a:rPr lang="en-US" altLang="ja-JP" sz="2800" dirty="0"/>
              <a:t>	-</a:t>
            </a:r>
            <a:r>
              <a:rPr lang="ja-JP" altLang="en-US" sz="2800" dirty="0"/>
              <a:t>中小企業共通</a:t>
            </a:r>
            <a:r>
              <a:rPr lang="en-US" altLang="ja-JP" sz="2800" dirty="0"/>
              <a:t>EDI</a:t>
            </a:r>
            <a:r>
              <a:rPr lang="ja-JP" altLang="en-US" sz="2800" dirty="0"/>
              <a:t>基本仕様メッセージ</a:t>
            </a:r>
            <a:endParaRPr lang="en-US" altLang="ja-JP" sz="2800" dirty="0"/>
          </a:p>
          <a:p>
            <a:r>
              <a:rPr lang="en-US" altLang="ja-JP" sz="2800" dirty="0"/>
              <a:t>		</a:t>
            </a:r>
            <a:r>
              <a:rPr lang="ja-JP" altLang="en-US" sz="2800" dirty="0"/>
              <a:t>見積、注文、納入、請求</a:t>
            </a:r>
            <a:endParaRPr lang="en-US" altLang="ja-JP" sz="2800" dirty="0"/>
          </a:p>
          <a:p>
            <a:r>
              <a:rPr lang="en-US" altLang="ja-JP" sz="2800" dirty="0"/>
              <a:t>	-</a:t>
            </a:r>
            <a:r>
              <a:rPr lang="ja-JP" altLang="en-US" sz="2800" dirty="0"/>
              <a:t>中小製造業仕様メッセージ</a:t>
            </a:r>
            <a:endParaRPr lang="en-US" altLang="ja-JP" sz="2800" dirty="0"/>
          </a:p>
          <a:p>
            <a:r>
              <a:rPr lang="en-US" altLang="ja-JP" sz="2800" dirty="0"/>
              <a:t>		</a:t>
            </a:r>
            <a:r>
              <a:rPr lang="ja-JP" altLang="en-US" sz="2800" dirty="0"/>
              <a:t>見積、注文、納入、請求</a:t>
            </a:r>
            <a:endParaRPr lang="en-US" altLang="ja-JP" sz="2800" dirty="0"/>
          </a:p>
          <a:p>
            <a:r>
              <a:rPr lang="ja-JP" altLang="en-US" sz="2800" dirty="0"/>
              <a:t>　　 </a:t>
            </a:r>
            <a:r>
              <a:rPr lang="en-US" altLang="ja-JP" sz="2800" dirty="0"/>
              <a:t>‐</a:t>
            </a:r>
            <a:r>
              <a:rPr lang="ja-JP" altLang="en-US" sz="2800" dirty="0"/>
              <a:t>中小商社購買仕様メッセージ</a:t>
            </a:r>
            <a:endParaRPr lang="en-US" altLang="ja-JP" sz="2800" dirty="0"/>
          </a:p>
          <a:p>
            <a:r>
              <a:rPr lang="en-US" altLang="ja-JP" sz="2800" dirty="0"/>
              <a:t>	</a:t>
            </a:r>
            <a:r>
              <a:rPr lang="ja-JP" altLang="en-US" sz="2800" dirty="0"/>
              <a:t>　　  注文、納入、請求</a:t>
            </a:r>
            <a:endParaRPr lang="en-US" altLang="ja-JP" sz="2800" dirty="0"/>
          </a:p>
          <a:p>
            <a:r>
              <a:rPr lang="en-US" altLang="ja-JP" sz="2800" dirty="0"/>
              <a:t>        ‐</a:t>
            </a:r>
            <a:r>
              <a:rPr lang="ja-JP" altLang="en-US" sz="2800" dirty="0"/>
              <a:t>プロジェクト取引仕様メッセージ</a:t>
            </a:r>
            <a:endParaRPr lang="en-US" altLang="ja-JP" sz="2800" dirty="0"/>
          </a:p>
          <a:p>
            <a:r>
              <a:rPr lang="en-US" altLang="ja-JP" sz="2800" dirty="0"/>
              <a:t>	         </a:t>
            </a:r>
            <a:r>
              <a:rPr lang="ja-JP" altLang="en-US" sz="2800" dirty="0"/>
              <a:t>見積、注文、納入、請求</a:t>
            </a:r>
            <a:endParaRPr lang="en-US" altLang="ja-JP" sz="2800" dirty="0"/>
          </a:p>
          <a:p>
            <a:r>
              <a:rPr lang="ja-JP" altLang="en-US" sz="2800" dirty="0"/>
              <a:t>２．金流商流情報連携</a:t>
            </a:r>
            <a:endParaRPr lang="en-US" altLang="ja-JP" sz="2800" dirty="0"/>
          </a:p>
          <a:p>
            <a:r>
              <a:rPr lang="en-US" altLang="ja-JP" sz="2800" dirty="0"/>
              <a:t>	- </a:t>
            </a:r>
            <a:r>
              <a:rPr lang="ja-JP" altLang="en-US" sz="2800" dirty="0"/>
              <a:t>支払通知メッセージ</a:t>
            </a:r>
            <a:endParaRPr lang="en-US" altLang="ja-JP" sz="2800" dirty="0"/>
          </a:p>
          <a:p>
            <a:r>
              <a:rPr lang="ja-JP" altLang="en-US" sz="2800" dirty="0"/>
              <a:t>３．自治体消耗品購買</a:t>
            </a:r>
            <a:endParaRPr lang="en-US" altLang="ja-JP" sz="2800" dirty="0"/>
          </a:p>
          <a:p>
            <a:r>
              <a:rPr lang="en-US" altLang="ja-JP" sz="2800" dirty="0"/>
              <a:t>	-</a:t>
            </a:r>
            <a:r>
              <a:rPr lang="ja-JP" altLang="en-US" sz="2800" dirty="0"/>
              <a:t>注文、出荷、検収、請求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B9CEB-D8F5-4D85-8292-1B8C5BE7018C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32396" y="112526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006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 : 磁気ディスク 3"/>
          <p:cNvSpPr/>
          <p:nvPr/>
        </p:nvSpPr>
        <p:spPr>
          <a:xfrm>
            <a:off x="5225382" y="921060"/>
            <a:ext cx="3170387" cy="1872208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フローチャート : 内部記憶 4"/>
          <p:cNvSpPr/>
          <p:nvPr/>
        </p:nvSpPr>
        <p:spPr>
          <a:xfrm>
            <a:off x="5373167" y="1137084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Basic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MSG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Summary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フローチャート : 内部記憶 8"/>
          <p:cNvSpPr/>
          <p:nvPr/>
        </p:nvSpPr>
        <p:spPr>
          <a:xfrm>
            <a:off x="6129557" y="1425116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SME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MSG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Summary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フローチャート : 内部記憶 9"/>
          <p:cNvSpPr/>
          <p:nvPr/>
        </p:nvSpPr>
        <p:spPr>
          <a:xfrm>
            <a:off x="6939647" y="1649597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LG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MSG</a:t>
            </a: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Summary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フローチャート : 磁気ディスク 14"/>
          <p:cNvSpPr/>
          <p:nvPr/>
        </p:nvSpPr>
        <p:spPr>
          <a:xfrm>
            <a:off x="2997200" y="3728230"/>
            <a:ext cx="3320352" cy="2335350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フローチャート : 磁気ディスク 15"/>
          <p:cNvSpPr/>
          <p:nvPr/>
        </p:nvSpPr>
        <p:spPr>
          <a:xfrm>
            <a:off x="7590278" y="4571978"/>
            <a:ext cx="962487" cy="69976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フローチャート : 磁気ディスク 16"/>
          <p:cNvSpPr/>
          <p:nvPr/>
        </p:nvSpPr>
        <p:spPr>
          <a:xfrm>
            <a:off x="9305863" y="4612640"/>
            <a:ext cx="978151" cy="69976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547788" y="87444"/>
            <a:ext cx="2874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/>
              <a:t>Registry of Message Library</a:t>
            </a:r>
            <a:endParaRPr lang="ja-JP" altLang="en-US" sz="2400" b="1" dirty="0"/>
          </a:p>
        </p:txBody>
      </p:sp>
      <p:cxnSp>
        <p:nvCxnSpPr>
          <p:cNvPr id="8" name="直線矢印コネクタ 7"/>
          <p:cNvCxnSpPr>
            <a:endCxn id="15" idx="1"/>
          </p:cNvCxnSpPr>
          <p:nvPr/>
        </p:nvCxnSpPr>
        <p:spPr>
          <a:xfrm flipH="1">
            <a:off x="4657376" y="2001181"/>
            <a:ext cx="1125832" cy="1727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9" idx="2"/>
            <a:endCxn id="16" idx="1"/>
          </p:cNvCxnSpPr>
          <p:nvPr/>
        </p:nvCxnSpPr>
        <p:spPr>
          <a:xfrm>
            <a:off x="6669617" y="2289212"/>
            <a:ext cx="1401905" cy="2282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0" idx="2"/>
            <a:endCxn id="17" idx="1"/>
          </p:cNvCxnSpPr>
          <p:nvPr/>
        </p:nvCxnSpPr>
        <p:spPr>
          <a:xfrm>
            <a:off x="7479707" y="2513693"/>
            <a:ext cx="2315232" cy="2098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8061894" y="1901341"/>
            <a:ext cx="1464584" cy="1288"/>
          </a:xfrm>
          <a:prstGeom prst="line">
            <a:avLst/>
          </a:prstGeom>
          <a:ln w="25400">
            <a:prstDash val="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997200" y="6094014"/>
            <a:ext cx="3319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Domain A Message Library</a:t>
            </a:r>
            <a:endParaRPr lang="ja-JP" altLang="en-US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227903" y="5468020"/>
            <a:ext cx="1687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Domain B Message Library</a:t>
            </a:r>
            <a:endParaRPr lang="ja-JP" altLang="en-US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995514" y="5489703"/>
            <a:ext cx="1687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Domain C</a:t>
            </a:r>
          </a:p>
          <a:p>
            <a:pPr algn="ctr"/>
            <a:r>
              <a:rPr lang="en-US" altLang="ja-JP" b="1" dirty="0"/>
              <a:t>Message Library</a:t>
            </a:r>
            <a:endParaRPr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75560" y="6428803"/>
            <a:ext cx="6552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*Reference : ISO 19763-6 MFI – Registry Summary</a:t>
            </a:r>
            <a:endParaRPr lang="ja-JP" altLang="en-US" dirty="0"/>
          </a:p>
        </p:txBody>
      </p:sp>
      <p:sp>
        <p:nvSpPr>
          <p:cNvPr id="7" name="フローチャート: 書類 6"/>
          <p:cNvSpPr/>
          <p:nvPr/>
        </p:nvSpPr>
        <p:spPr>
          <a:xfrm>
            <a:off x="9702800" y="730839"/>
            <a:ext cx="1625600" cy="2529265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dirty="0"/>
              <a:t>Domain ID</a:t>
            </a:r>
          </a:p>
          <a:p>
            <a:r>
              <a:rPr lang="en-US" altLang="ja-JP" sz="1600" dirty="0"/>
              <a:t>Domain Name</a:t>
            </a:r>
          </a:p>
          <a:p>
            <a:r>
              <a:rPr kumimoji="1" lang="en-US" altLang="ja-JP" sz="1600" dirty="0"/>
              <a:t>Classification</a:t>
            </a:r>
          </a:p>
          <a:p>
            <a:r>
              <a:rPr lang="en-US" altLang="ja-JP" sz="1600" dirty="0"/>
              <a:t>Contact</a:t>
            </a:r>
          </a:p>
          <a:p>
            <a:r>
              <a:rPr lang="en-US" altLang="ja-JP" sz="1600" dirty="0"/>
              <a:t>BRSs</a:t>
            </a:r>
          </a:p>
          <a:p>
            <a:r>
              <a:rPr lang="en-US" altLang="ja-JP" sz="1600" dirty="0"/>
              <a:t>Code list</a:t>
            </a:r>
          </a:p>
          <a:p>
            <a:r>
              <a:rPr kumimoji="1" lang="en-US" altLang="ja-JP" sz="1600" dirty="0"/>
              <a:t>Documents</a:t>
            </a:r>
          </a:p>
          <a:p>
            <a:r>
              <a:rPr lang="en-US" altLang="ja-JP" sz="1600" dirty="0"/>
              <a:t>URI</a:t>
            </a:r>
            <a:endParaRPr kumimoji="1" lang="ja-JP" altLang="en-US" sz="1600" dirty="0"/>
          </a:p>
        </p:txBody>
      </p:sp>
      <p:sp>
        <p:nvSpPr>
          <p:cNvPr id="11" name="フローチャート: せん孔テープ 10"/>
          <p:cNvSpPr/>
          <p:nvPr/>
        </p:nvSpPr>
        <p:spPr>
          <a:xfrm>
            <a:off x="351125" y="2123083"/>
            <a:ext cx="1137920" cy="79248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UN</a:t>
            </a:r>
          </a:p>
          <a:p>
            <a:pPr algn="ctr"/>
            <a:r>
              <a:rPr lang="en-US" altLang="ja-JP" dirty="0"/>
              <a:t>Code</a:t>
            </a:r>
            <a:endParaRPr kumimoji="1" lang="ja-JP" altLang="en-US" dirty="0"/>
          </a:p>
        </p:txBody>
      </p:sp>
      <p:sp>
        <p:nvSpPr>
          <p:cNvPr id="12" name="フローチャート: 磁気ディスク 11"/>
          <p:cNvSpPr/>
          <p:nvPr/>
        </p:nvSpPr>
        <p:spPr>
          <a:xfrm>
            <a:off x="280005" y="823137"/>
            <a:ext cx="1280160" cy="82646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UN</a:t>
            </a:r>
          </a:p>
          <a:p>
            <a:pPr algn="ctr"/>
            <a:r>
              <a:rPr lang="en-US" altLang="ja-JP" dirty="0"/>
              <a:t>CCL</a:t>
            </a:r>
            <a:endParaRPr kumimoji="1" lang="ja-JP" altLang="en-US" dirty="0"/>
          </a:p>
        </p:txBody>
      </p:sp>
      <p:sp>
        <p:nvSpPr>
          <p:cNvPr id="13" name="フローチャート: 磁気ディスク 12"/>
          <p:cNvSpPr/>
          <p:nvPr/>
        </p:nvSpPr>
        <p:spPr>
          <a:xfrm>
            <a:off x="2297920" y="730839"/>
            <a:ext cx="1415475" cy="864096"/>
          </a:xfrm>
          <a:prstGeom prst="flowChartMagneticDis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Localized</a:t>
            </a:r>
          </a:p>
          <a:p>
            <a:pPr algn="ctr"/>
            <a:r>
              <a:rPr lang="en-US" altLang="ja-JP" dirty="0"/>
              <a:t>CCL</a:t>
            </a:r>
            <a:endParaRPr kumimoji="1" lang="ja-JP" altLang="en-US" dirty="0"/>
          </a:p>
        </p:txBody>
      </p:sp>
      <p:sp>
        <p:nvSpPr>
          <p:cNvPr id="35" name="フローチャート: せん孔テープ 34"/>
          <p:cNvSpPr/>
          <p:nvPr/>
        </p:nvSpPr>
        <p:spPr>
          <a:xfrm>
            <a:off x="2376214" y="2119572"/>
            <a:ext cx="1292404" cy="792480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Localized</a:t>
            </a:r>
            <a:endParaRPr kumimoji="1" lang="en-US" altLang="ja-JP" dirty="0"/>
          </a:p>
          <a:p>
            <a:pPr algn="ctr"/>
            <a:r>
              <a:rPr lang="en-US" altLang="ja-JP" dirty="0"/>
              <a:t>Code</a:t>
            </a:r>
            <a:endParaRPr kumimoji="1" lang="ja-JP" altLang="en-US" dirty="0"/>
          </a:p>
        </p:txBody>
      </p:sp>
      <p:sp>
        <p:nvSpPr>
          <p:cNvPr id="14" name="フローチャート: 磁気ディスク 13"/>
          <p:cNvSpPr/>
          <p:nvPr/>
        </p:nvSpPr>
        <p:spPr>
          <a:xfrm>
            <a:off x="2047845" y="372063"/>
            <a:ext cx="1902465" cy="2807168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Reference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Library</a:t>
            </a: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6" name="右矢印 25"/>
          <p:cNvSpPr/>
          <p:nvPr/>
        </p:nvSpPr>
        <p:spPr>
          <a:xfrm>
            <a:off x="1671925" y="1100600"/>
            <a:ext cx="518160" cy="351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右矢印 37"/>
          <p:cNvSpPr/>
          <p:nvPr/>
        </p:nvSpPr>
        <p:spPr>
          <a:xfrm>
            <a:off x="1671925" y="2359524"/>
            <a:ext cx="518160" cy="3515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ローチャート: 書類 41"/>
          <p:cNvSpPr/>
          <p:nvPr/>
        </p:nvSpPr>
        <p:spPr>
          <a:xfrm>
            <a:off x="3385950" y="3929350"/>
            <a:ext cx="1155205" cy="74199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BRS</a:t>
            </a:r>
            <a:endParaRPr kumimoji="1" lang="ja-JP" altLang="en-US" dirty="0"/>
          </a:p>
        </p:txBody>
      </p:sp>
      <p:sp>
        <p:nvSpPr>
          <p:cNvPr id="43" name="フローチャート: 内部記憶 42"/>
          <p:cNvSpPr/>
          <p:nvPr/>
        </p:nvSpPr>
        <p:spPr>
          <a:xfrm>
            <a:off x="3208062" y="4759315"/>
            <a:ext cx="827787" cy="572115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B/D x</a:t>
            </a:r>
            <a:endParaRPr kumimoji="1" lang="ja-JP" altLang="en-US" dirty="0"/>
          </a:p>
        </p:txBody>
      </p:sp>
      <p:sp>
        <p:nvSpPr>
          <p:cNvPr id="47" name="フローチャート: 内部記憶 46"/>
          <p:cNvSpPr/>
          <p:nvPr/>
        </p:nvSpPr>
        <p:spPr>
          <a:xfrm>
            <a:off x="5108172" y="5271744"/>
            <a:ext cx="827787" cy="572115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B/D z</a:t>
            </a:r>
            <a:endParaRPr kumimoji="1" lang="ja-JP" altLang="en-US" dirty="0"/>
          </a:p>
        </p:txBody>
      </p:sp>
      <p:sp>
        <p:nvSpPr>
          <p:cNvPr id="44" name="フローチャート: せん孔テープ 43"/>
          <p:cNvSpPr/>
          <p:nvPr/>
        </p:nvSpPr>
        <p:spPr>
          <a:xfrm>
            <a:off x="4946200" y="4439898"/>
            <a:ext cx="1229360" cy="49662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Code</a:t>
            </a:r>
            <a:endParaRPr kumimoji="1" lang="ja-JP" altLang="en-US" dirty="0"/>
          </a:p>
        </p:txBody>
      </p:sp>
      <p:sp>
        <p:nvSpPr>
          <p:cNvPr id="51" name="フローチャート: 内部記憶 50"/>
          <p:cNvSpPr/>
          <p:nvPr/>
        </p:nvSpPr>
        <p:spPr>
          <a:xfrm>
            <a:off x="4158117" y="5061921"/>
            <a:ext cx="827787" cy="572115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B/D y</a:t>
            </a:r>
            <a:endParaRPr kumimoji="1" lang="ja-JP" altLang="en-US" dirty="0"/>
          </a:p>
        </p:txBody>
      </p:sp>
      <p:cxnSp>
        <p:nvCxnSpPr>
          <p:cNvPr id="52" name="直線コネクタ 51"/>
          <p:cNvCxnSpPr/>
          <p:nvPr/>
        </p:nvCxnSpPr>
        <p:spPr>
          <a:xfrm>
            <a:off x="6722597" y="4936523"/>
            <a:ext cx="525195" cy="2408"/>
          </a:xfrm>
          <a:prstGeom prst="line">
            <a:avLst/>
          </a:prstGeom>
          <a:ln w="25400">
            <a:prstDash val="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屈折矢印 45"/>
          <p:cNvSpPr/>
          <p:nvPr/>
        </p:nvSpPr>
        <p:spPr>
          <a:xfrm rot="5400000">
            <a:off x="1676934" y="3689305"/>
            <a:ext cx="1887268" cy="64529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025192" y="3571951"/>
            <a:ext cx="143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Reference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132396" y="112526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249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7596" y="13493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ja-JP" altLang="en-US" sz="3200" b="1" dirty="0"/>
              <a:t>目次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71336" y="1783773"/>
            <a:ext cx="8750300" cy="3539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１　</a:t>
            </a:r>
            <a:r>
              <a:rPr lang="ja-JP" altLang="en-US" sz="3200" dirty="0">
                <a:latin typeface="Century" panose="02040604050505020304" pitchFamily="18" charset="0"/>
              </a:rPr>
              <a:t>国連</a:t>
            </a:r>
            <a:r>
              <a:rPr lang="en-US" altLang="ja-JP" sz="3200" dirty="0">
                <a:latin typeface="Century" panose="02040604050505020304" pitchFamily="18" charset="0"/>
              </a:rPr>
              <a:t>CEFACT</a:t>
            </a:r>
            <a:r>
              <a:rPr lang="ja-JP" altLang="en-US" sz="3200" dirty="0">
                <a:latin typeface="Century" panose="02040604050505020304" pitchFamily="18" charset="0"/>
              </a:rPr>
              <a:t>による標準化の進展</a:t>
            </a:r>
            <a:endParaRPr lang="en-US" altLang="ja-JP" sz="3200" dirty="0">
              <a:latin typeface="Century" panose="02040604050505020304" pitchFamily="18" charset="0"/>
            </a:endParaRPr>
          </a:p>
          <a:p>
            <a:endParaRPr lang="en-US" altLang="ja-JP" sz="3200" dirty="0">
              <a:latin typeface="Century" panose="02040604050505020304" pitchFamily="18" charset="0"/>
            </a:endParaRPr>
          </a:p>
          <a:p>
            <a:r>
              <a:rPr kumimoji="1" lang="ja-JP" altLang="en-US" sz="3200" dirty="0">
                <a:latin typeface="Century" panose="02040604050505020304" pitchFamily="18" charset="0"/>
              </a:rPr>
              <a:t>２　</a:t>
            </a:r>
            <a:r>
              <a:rPr lang="ja-JP" altLang="en-US" sz="3200" dirty="0">
                <a:latin typeface="Century" panose="02040604050505020304" pitchFamily="18" charset="0"/>
              </a:rPr>
              <a:t>標準化普及における課題</a:t>
            </a:r>
            <a:endParaRPr kumimoji="1" lang="en-US" altLang="ja-JP" sz="3200" dirty="0">
              <a:latin typeface="Century" panose="02040604050505020304" pitchFamily="18" charset="0"/>
            </a:endParaRPr>
          </a:p>
          <a:p>
            <a:endParaRPr lang="en-US" altLang="ja-JP" sz="3200" dirty="0">
              <a:latin typeface="Century" panose="02040604050505020304" pitchFamily="18" charset="0"/>
            </a:endParaRPr>
          </a:p>
          <a:p>
            <a:r>
              <a:rPr kumimoji="1" lang="ja-JP" altLang="en-US" sz="3200" dirty="0">
                <a:latin typeface="Century" panose="02040604050505020304" pitchFamily="18" charset="0"/>
              </a:rPr>
              <a:t>３　</a:t>
            </a:r>
            <a:r>
              <a:rPr lang="en-US" altLang="ja-JP" sz="3200" dirty="0">
                <a:latin typeface="Century" panose="02040604050505020304" pitchFamily="18" charset="0"/>
              </a:rPr>
              <a:t>SIPS</a:t>
            </a:r>
            <a:r>
              <a:rPr lang="ja-JP" altLang="en-US" sz="3200" dirty="0">
                <a:latin typeface="Century" panose="02040604050505020304" pitchFamily="18" charset="0"/>
              </a:rPr>
              <a:t>の取組み</a:t>
            </a:r>
            <a:endParaRPr kumimoji="1" lang="en-US" altLang="ja-JP" sz="3200" dirty="0">
              <a:latin typeface="Century" panose="02040604050505020304" pitchFamily="18" charset="0"/>
            </a:endParaRPr>
          </a:p>
          <a:p>
            <a:endParaRPr lang="en-US" altLang="ja-JP" sz="3200" dirty="0">
              <a:latin typeface="Century" panose="02040604050505020304" pitchFamily="18" charset="0"/>
            </a:endParaRPr>
          </a:p>
          <a:p>
            <a:r>
              <a:rPr kumimoji="1" lang="ja-JP" altLang="en-US" sz="3200" dirty="0">
                <a:latin typeface="Century" panose="02040604050505020304" pitchFamily="18" charset="0"/>
              </a:rPr>
              <a:t>４　</a:t>
            </a:r>
            <a:r>
              <a:rPr lang="en-US" altLang="ja-JP" sz="3200" dirty="0">
                <a:latin typeface="Century" panose="02040604050505020304" pitchFamily="18" charset="0"/>
              </a:rPr>
              <a:t>SIPS</a:t>
            </a:r>
            <a:r>
              <a:rPr lang="ja-JP" altLang="en-US" sz="3200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3200" dirty="0">
              <a:latin typeface="Century" panose="020406040505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8C16-0A19-47C3-B5A0-57B4E776DC1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081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7C8A-8C7B-4699-A440-3719C28BEA0B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フローチャート : 磁気ディスク 2"/>
          <p:cNvSpPr/>
          <p:nvPr/>
        </p:nvSpPr>
        <p:spPr>
          <a:xfrm>
            <a:off x="2567608" y="4149082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BASIC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フローチャート : 磁気ディスク 3"/>
          <p:cNvSpPr/>
          <p:nvPr/>
        </p:nvSpPr>
        <p:spPr>
          <a:xfrm>
            <a:off x="4007768" y="4149082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SME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フローチャート : 磁気ディスク 4"/>
          <p:cNvSpPr/>
          <p:nvPr/>
        </p:nvSpPr>
        <p:spPr>
          <a:xfrm>
            <a:off x="5375920" y="4149082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LG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フローチャート : せん孔テープ 5"/>
          <p:cNvSpPr/>
          <p:nvPr/>
        </p:nvSpPr>
        <p:spPr>
          <a:xfrm>
            <a:off x="5739235" y="5748571"/>
            <a:ext cx="792088" cy="432048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XSD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フローチャート : 内部記憶 6"/>
          <p:cNvSpPr/>
          <p:nvPr/>
        </p:nvSpPr>
        <p:spPr>
          <a:xfrm>
            <a:off x="4694889" y="5748571"/>
            <a:ext cx="923833" cy="432048"/>
          </a:xfrm>
          <a:prstGeom prst="flowChartInternalStora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CODE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 : 書類 7"/>
          <p:cNvSpPr/>
          <p:nvPr/>
        </p:nvSpPr>
        <p:spPr>
          <a:xfrm>
            <a:off x="3071664" y="5748571"/>
            <a:ext cx="648072" cy="432048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BRS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縦巻き 8"/>
          <p:cNvSpPr/>
          <p:nvPr/>
        </p:nvSpPr>
        <p:spPr>
          <a:xfrm>
            <a:off x="3783836" y="5748573"/>
            <a:ext cx="872007" cy="632757"/>
          </a:xfrm>
          <a:prstGeom prst="vertic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MSG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 : 磁気ディスク 9"/>
          <p:cNvSpPr/>
          <p:nvPr/>
        </p:nvSpPr>
        <p:spPr>
          <a:xfrm>
            <a:off x="3991947" y="2492896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JP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 : 磁気ディスク 10"/>
          <p:cNvSpPr/>
          <p:nvPr/>
        </p:nvSpPr>
        <p:spPr>
          <a:xfrm>
            <a:off x="6384035" y="1052736"/>
            <a:ext cx="1196871" cy="864096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AFACT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レジストリ</a:t>
            </a:r>
          </a:p>
        </p:txBody>
      </p:sp>
      <p:sp>
        <p:nvSpPr>
          <p:cNvPr id="12" name="フローチャート : 磁気ディスク 11"/>
          <p:cNvSpPr/>
          <p:nvPr/>
        </p:nvSpPr>
        <p:spPr>
          <a:xfrm>
            <a:off x="6032376" y="2492896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KR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フローチャート : 磁気ディスク 12"/>
          <p:cNvSpPr/>
          <p:nvPr/>
        </p:nvSpPr>
        <p:spPr>
          <a:xfrm>
            <a:off x="7968208" y="2492896"/>
            <a:ext cx="1008112" cy="720080"/>
          </a:xfrm>
          <a:prstGeom prst="flowChartMagneticDisk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CN</a:t>
            </a:r>
            <a:endParaRPr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/>
          <p:cNvCxnSpPr>
            <a:stCxn id="10" idx="3"/>
            <a:endCxn id="3" idx="1"/>
          </p:cNvCxnSpPr>
          <p:nvPr/>
        </p:nvCxnSpPr>
        <p:spPr>
          <a:xfrm flipH="1">
            <a:off x="3071666" y="3212977"/>
            <a:ext cx="1424339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0" idx="3"/>
            <a:endCxn id="4" idx="1"/>
          </p:cNvCxnSpPr>
          <p:nvPr/>
        </p:nvCxnSpPr>
        <p:spPr>
          <a:xfrm>
            <a:off x="4496004" y="3212977"/>
            <a:ext cx="15823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10" idx="3"/>
            <a:endCxn id="5" idx="1"/>
          </p:cNvCxnSpPr>
          <p:nvPr/>
        </p:nvCxnSpPr>
        <p:spPr>
          <a:xfrm>
            <a:off x="4496004" y="3212977"/>
            <a:ext cx="1383975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1" idx="3"/>
            <a:endCxn id="10" idx="1"/>
          </p:cNvCxnSpPr>
          <p:nvPr/>
        </p:nvCxnSpPr>
        <p:spPr>
          <a:xfrm flipH="1">
            <a:off x="4496006" y="1916832"/>
            <a:ext cx="2486465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1" idx="3"/>
            <a:endCxn id="12" idx="1"/>
          </p:cNvCxnSpPr>
          <p:nvPr/>
        </p:nvCxnSpPr>
        <p:spPr>
          <a:xfrm flipH="1">
            <a:off x="6536434" y="1916832"/>
            <a:ext cx="446035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1" idx="3"/>
            <a:endCxn id="13" idx="1"/>
          </p:cNvCxnSpPr>
          <p:nvPr/>
        </p:nvCxnSpPr>
        <p:spPr>
          <a:xfrm>
            <a:off x="6982469" y="1916832"/>
            <a:ext cx="1489797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4" idx="3"/>
            <a:endCxn id="8" idx="0"/>
          </p:cNvCxnSpPr>
          <p:nvPr/>
        </p:nvCxnSpPr>
        <p:spPr>
          <a:xfrm flipH="1">
            <a:off x="3395702" y="4869162"/>
            <a:ext cx="1116124" cy="879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4" idx="3"/>
            <a:endCxn id="9" idx="0"/>
          </p:cNvCxnSpPr>
          <p:nvPr/>
        </p:nvCxnSpPr>
        <p:spPr>
          <a:xfrm flipH="1">
            <a:off x="4219838" y="4869162"/>
            <a:ext cx="291987" cy="879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4" idx="3"/>
            <a:endCxn id="7" idx="0"/>
          </p:cNvCxnSpPr>
          <p:nvPr/>
        </p:nvCxnSpPr>
        <p:spPr>
          <a:xfrm>
            <a:off x="4511826" y="4869162"/>
            <a:ext cx="644979" cy="879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4" idx="3"/>
            <a:endCxn id="6" idx="0"/>
          </p:cNvCxnSpPr>
          <p:nvPr/>
        </p:nvCxnSpPr>
        <p:spPr>
          <a:xfrm>
            <a:off x="4511827" y="4869160"/>
            <a:ext cx="1623455" cy="922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6712262" y="4509123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7405075" y="4509122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7057123" y="4500670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9336362" y="2858894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9912426" y="2858893"/>
            <a:ext cx="17582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15144" y="470846"/>
            <a:ext cx="8289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アジアのメッセージレジストリ構想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32396" y="112526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926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円/楕円 33"/>
          <p:cNvSpPr/>
          <p:nvPr/>
        </p:nvSpPr>
        <p:spPr>
          <a:xfrm>
            <a:off x="3143250" y="4995863"/>
            <a:ext cx="774700" cy="6477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5448301" y="4014788"/>
            <a:ext cx="773113" cy="6477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271838" y="3160713"/>
            <a:ext cx="773112" cy="6477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7175500" y="1520825"/>
            <a:ext cx="774700" cy="6477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9551989" y="1331913"/>
            <a:ext cx="485775" cy="5127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8759826" y="1844676"/>
            <a:ext cx="792163" cy="720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4278314" y="5876926"/>
            <a:ext cx="790575" cy="720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3143251" y="3860801"/>
            <a:ext cx="792163" cy="720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9226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2963" y="-25400"/>
            <a:ext cx="12780963" cy="662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 flipV="1">
            <a:off x="9156701" y="1589088"/>
            <a:ext cx="638175" cy="61595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3540125" y="2205039"/>
            <a:ext cx="5219700" cy="20161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4673600" y="2565400"/>
            <a:ext cx="4483100" cy="36718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3540126" y="4400550"/>
            <a:ext cx="1133475" cy="18367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円/楕円 22"/>
          <p:cNvSpPr/>
          <p:nvPr/>
        </p:nvSpPr>
        <p:spPr>
          <a:xfrm>
            <a:off x="4899026" y="1841500"/>
            <a:ext cx="773113" cy="6477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7562850" y="1841500"/>
            <a:ext cx="1341438" cy="323850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5448300" y="2205038"/>
            <a:ext cx="3608388" cy="112712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3935414" y="2317751"/>
            <a:ext cx="5121275" cy="1166813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3540126" y="2317750"/>
            <a:ext cx="5516563" cy="2840038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5835650" y="2470150"/>
            <a:ext cx="3373438" cy="1868488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/>
          <p:cNvSpPr/>
          <p:nvPr/>
        </p:nvSpPr>
        <p:spPr>
          <a:xfrm>
            <a:off x="5453064" y="4811714"/>
            <a:ext cx="2160587" cy="1044575"/>
          </a:xfrm>
          <a:prstGeom prst="roundRect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シングルウィンドウの整備と相互運用性の促進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8485188" y="3357564"/>
            <a:ext cx="1981200" cy="1044575"/>
          </a:xfrm>
          <a:prstGeom prst="roundRect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信頼性のある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メッセージング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基盤の共有</a:t>
            </a:r>
          </a:p>
        </p:txBody>
      </p:sp>
      <p:sp>
        <p:nvSpPr>
          <p:cNvPr id="43" name="角丸四角形 42"/>
          <p:cNvSpPr/>
          <p:nvPr/>
        </p:nvSpPr>
        <p:spPr>
          <a:xfrm>
            <a:off x="2281238" y="1520826"/>
            <a:ext cx="1981200" cy="1044575"/>
          </a:xfrm>
          <a:prstGeom prst="roundRect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業界横断</a:t>
            </a:r>
            <a:r>
              <a:rPr lang="en-US" altLang="ja-JP" dirty="0">
                <a:solidFill>
                  <a:schemeClr val="tx1"/>
                </a:solidFill>
              </a:rPr>
              <a:t>EDI</a:t>
            </a:r>
            <a:r>
              <a:rPr lang="ja-JP" altLang="en-US" dirty="0">
                <a:solidFill>
                  <a:schemeClr val="tx1"/>
                </a:solidFill>
              </a:rPr>
              <a:t>仕様の相互参照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6DFA7-B09E-4272-A65F-A26458EA523B}" type="slidenum">
              <a:rPr lang="ja-JP" altLang="en-US"/>
              <a:pPr>
                <a:defRPr/>
              </a:pPr>
              <a:t>21</a:t>
            </a:fld>
            <a:endParaRPr lang="ja-JP" altLang="en-US"/>
          </a:p>
        </p:txBody>
      </p:sp>
      <p:sp>
        <p:nvSpPr>
          <p:cNvPr id="9241" name="テキスト ボックス 1"/>
          <p:cNvSpPr txBox="1">
            <a:spLocks noChangeArrowheads="1"/>
          </p:cNvSpPr>
          <p:nvPr/>
        </p:nvSpPr>
        <p:spPr bwMode="auto">
          <a:xfrm>
            <a:off x="3000376" y="260351"/>
            <a:ext cx="6475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3600"/>
              <a:t>国際連携のゴールイメージ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32396" y="112526"/>
            <a:ext cx="324640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Century" panose="02040604050505020304" pitchFamily="18" charset="0"/>
              </a:rPr>
              <a:t>4</a:t>
            </a:r>
            <a:r>
              <a:rPr lang="ja-JP" altLang="en-US" sz="1200" b="1" dirty="0">
                <a:latin typeface="Century" panose="02040604050505020304" pitchFamily="18" charset="0"/>
              </a:rPr>
              <a:t>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業界横断データ辞書フレームワーク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78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ローチャート: 端子 14"/>
          <p:cNvSpPr/>
          <p:nvPr/>
        </p:nvSpPr>
        <p:spPr>
          <a:xfrm>
            <a:off x="5232401" y="1270000"/>
            <a:ext cx="6451600" cy="2749127"/>
          </a:xfrm>
          <a:prstGeom prst="flowChartTerminator">
            <a:avLst/>
          </a:prstGeom>
          <a:solidFill>
            <a:srgbClr val="ED43ED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7352" y="237338"/>
            <a:ext cx="7120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latin typeface="Century" panose="02040604050505020304" pitchFamily="18" charset="0"/>
              </a:rPr>
              <a:t>国連</a:t>
            </a:r>
            <a:r>
              <a:rPr kumimoji="1" lang="en-US" altLang="ja-JP" sz="3200" dirty="0">
                <a:latin typeface="Century" panose="02040604050505020304" pitchFamily="18" charset="0"/>
              </a:rPr>
              <a:t>CEFACT</a:t>
            </a:r>
            <a:r>
              <a:rPr kumimoji="1" lang="ja-JP" altLang="en-US" sz="3200" dirty="0">
                <a:latin typeface="Century" panose="02040604050505020304" pitchFamily="18" charset="0"/>
              </a:rPr>
              <a:t>標準とは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024044" y="1093047"/>
            <a:ext cx="2960370" cy="777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Century" panose="02040604050505020304" pitchFamily="18" charset="0"/>
              </a:rPr>
              <a:t>国際連合（</a:t>
            </a:r>
            <a:r>
              <a:rPr kumimoji="1" lang="en-US" altLang="ja-JP" b="1" dirty="0">
                <a:latin typeface="Century" panose="02040604050505020304" pitchFamily="18" charset="0"/>
              </a:rPr>
              <a:t>UN</a:t>
            </a:r>
            <a:r>
              <a:rPr kumimoji="1" lang="ja-JP" altLang="en-US" b="1" dirty="0">
                <a:latin typeface="Century" panose="02040604050505020304" pitchFamily="18" charset="0"/>
              </a:rPr>
              <a:t>）</a:t>
            </a:r>
            <a:endParaRPr kumimoji="1" lang="en-US" altLang="ja-JP" b="1" dirty="0">
              <a:latin typeface="Century" panose="02040604050505020304" pitchFamily="18" charset="0"/>
            </a:endParaRPr>
          </a:p>
          <a:p>
            <a:pPr algn="ctr"/>
            <a:r>
              <a:rPr lang="ja-JP" altLang="en-US" b="1" dirty="0">
                <a:latin typeface="Century" panose="02040604050505020304" pitchFamily="18" charset="0"/>
              </a:rPr>
              <a:t>欧州経済委員会（</a:t>
            </a:r>
            <a:r>
              <a:rPr lang="en-US" altLang="ja-JP" b="1" dirty="0">
                <a:latin typeface="Century" panose="02040604050505020304" pitchFamily="18" charset="0"/>
              </a:rPr>
              <a:t>ECE</a:t>
            </a:r>
            <a:r>
              <a:rPr lang="ja-JP" altLang="en-US" b="1" dirty="0">
                <a:latin typeface="Century" panose="02040604050505020304" pitchFamily="18" charset="0"/>
              </a:rPr>
              <a:t>）</a:t>
            </a:r>
            <a:endParaRPr kumimoji="1" lang="ja-JP" altLang="en-US" b="1" dirty="0">
              <a:latin typeface="Century" panose="02040604050505020304" pitchFamily="18" charset="0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024044" y="2228427"/>
            <a:ext cx="2960370" cy="777240"/>
          </a:xfrm>
          <a:prstGeom prst="roundRect">
            <a:avLst/>
          </a:prstGeom>
          <a:solidFill>
            <a:srgbClr val="ED43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Century" panose="02040604050505020304" pitchFamily="18" charset="0"/>
              </a:rPr>
              <a:t>国連</a:t>
            </a:r>
            <a:r>
              <a:rPr kumimoji="1" lang="en-US" altLang="ja-JP" sz="2400" b="1" dirty="0">
                <a:latin typeface="Century" panose="02040604050505020304" pitchFamily="18" charset="0"/>
              </a:rPr>
              <a:t>CEFACT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024044" y="3363807"/>
            <a:ext cx="2960370" cy="137541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国連</a:t>
            </a:r>
            <a:r>
              <a:rPr kumimoji="1" lang="en-US" altLang="ja-JP" b="1" dirty="0">
                <a:solidFill>
                  <a:schemeClr val="tx1"/>
                </a:solidFill>
                <a:latin typeface="Century" panose="02040604050505020304" pitchFamily="18" charset="0"/>
              </a:rPr>
              <a:t>CEFACT</a:t>
            </a:r>
            <a:r>
              <a:rPr kumimoji="1"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日本委員会</a:t>
            </a:r>
            <a:endParaRPr kumimoji="1"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Century" panose="02040604050505020304" pitchFamily="18" charset="0"/>
              </a:rPr>
              <a:t>SIPS</a:t>
            </a:r>
          </a:p>
        </p:txBody>
      </p:sp>
      <p:cxnSp>
        <p:nvCxnSpPr>
          <p:cNvPr id="7" name="直線コネクタ 6"/>
          <p:cNvCxnSpPr>
            <a:stCxn id="3" idx="2"/>
            <a:endCxn id="4" idx="0"/>
          </p:cNvCxnSpPr>
          <p:nvPr/>
        </p:nvCxnSpPr>
        <p:spPr>
          <a:xfrm>
            <a:off x="2504229" y="1870287"/>
            <a:ext cx="0" cy="358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stCxn id="4" idx="2"/>
            <a:endCxn id="5" idx="0"/>
          </p:cNvCxnSpPr>
          <p:nvPr/>
        </p:nvCxnSpPr>
        <p:spPr>
          <a:xfrm>
            <a:off x="2504229" y="3005667"/>
            <a:ext cx="0" cy="358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左カーブ矢印 9"/>
          <p:cNvSpPr/>
          <p:nvPr/>
        </p:nvSpPr>
        <p:spPr>
          <a:xfrm rot="10800000">
            <a:off x="418254" y="2647527"/>
            <a:ext cx="491490" cy="1371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フローチャート: 複数書類 10"/>
          <p:cNvSpPr/>
          <p:nvPr/>
        </p:nvSpPr>
        <p:spPr>
          <a:xfrm>
            <a:off x="5464599" y="2034116"/>
            <a:ext cx="1629092" cy="937260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貿易円滑化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勧告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7636934" y="1481667"/>
            <a:ext cx="1032933" cy="2156460"/>
          </a:xfrm>
          <a:prstGeom prst="beve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業務標準</a:t>
            </a:r>
            <a:endParaRPr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endParaRPr kumimoji="1" lang="en-US" altLang="ja-JP" b="1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Century" panose="02040604050505020304" pitchFamily="18" charset="0"/>
              </a:rPr>
              <a:t>技術仕様</a:t>
            </a:r>
            <a:endParaRPr kumimoji="1" lang="ja-JP" altLang="en-US" b="1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3" name="フローチャート: 磁気ディスク 12"/>
          <p:cNvSpPr/>
          <p:nvPr/>
        </p:nvSpPr>
        <p:spPr>
          <a:xfrm>
            <a:off x="9213110" y="1477857"/>
            <a:ext cx="1540933" cy="1309793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データ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辞書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フローチャート: せん孔テープ 13"/>
          <p:cNvSpPr/>
          <p:nvPr/>
        </p:nvSpPr>
        <p:spPr>
          <a:xfrm>
            <a:off x="9249728" y="2891366"/>
            <a:ext cx="1540933" cy="1013460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chemeClr val="tx1"/>
                </a:solidFill>
              </a:rPr>
              <a:t>メッセージ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4254607" y="2054860"/>
            <a:ext cx="795866" cy="101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1" descr="アジア東部の白地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81" y="4297680"/>
            <a:ext cx="2633767" cy="226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屈折矢印 17"/>
          <p:cNvSpPr/>
          <p:nvPr/>
        </p:nvSpPr>
        <p:spPr>
          <a:xfrm rot="5400000">
            <a:off x="2753044" y="4526804"/>
            <a:ext cx="1196338" cy="180679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69548" y="5640493"/>
            <a:ext cx="43842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日本およびアジアへの展開</a:t>
            </a:r>
            <a:endParaRPr lang="en-US" altLang="ja-JP" sz="2400" b="1" dirty="0"/>
          </a:p>
          <a:p>
            <a:pPr algn="ctr"/>
            <a:r>
              <a:rPr lang="ja-JP" altLang="en-US" b="1" dirty="0">
                <a:latin typeface="Century" panose="02040604050505020304" pitchFamily="18" charset="0"/>
              </a:rPr>
              <a:t>（</a:t>
            </a:r>
            <a:r>
              <a:rPr kumimoji="1" lang="ja-JP" altLang="en-US" b="1" dirty="0">
                <a:latin typeface="Century" panose="02040604050505020304" pitchFamily="18" charset="0"/>
              </a:rPr>
              <a:t>国連</a:t>
            </a:r>
            <a:r>
              <a:rPr kumimoji="1" lang="en-US" altLang="ja-JP" b="1" dirty="0">
                <a:latin typeface="Century" panose="02040604050505020304" pitchFamily="18" charset="0"/>
              </a:rPr>
              <a:t>ESCAP</a:t>
            </a:r>
            <a:r>
              <a:rPr kumimoji="1" lang="ja-JP" altLang="en-US" b="1" dirty="0" err="1">
                <a:latin typeface="Century" panose="02040604050505020304" pitchFamily="18" charset="0"/>
              </a:rPr>
              <a:t>、</a:t>
            </a:r>
            <a:r>
              <a:rPr kumimoji="1" lang="en-US" altLang="ja-JP" b="1" dirty="0">
                <a:latin typeface="Century" panose="02040604050505020304" pitchFamily="18" charset="0"/>
              </a:rPr>
              <a:t>AFACT</a:t>
            </a:r>
            <a:r>
              <a:rPr kumimoji="1" lang="ja-JP" altLang="en-US" b="1" dirty="0">
                <a:latin typeface="Century" panose="02040604050505020304" pitchFamily="18" charset="0"/>
              </a:rPr>
              <a:t>）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5278-E395-4905-864D-2DC838E1882F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1402" y="141402"/>
            <a:ext cx="29882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１ </a:t>
            </a:r>
            <a:r>
              <a:rPr lang="ja-JP" altLang="en-US" sz="1200" b="1" dirty="0">
                <a:latin typeface="Century" panose="02040604050505020304" pitchFamily="18" charset="0"/>
              </a:rPr>
              <a:t>国連</a:t>
            </a:r>
            <a:r>
              <a:rPr lang="en-US" altLang="ja-JP" sz="1200" b="1" dirty="0">
                <a:latin typeface="Century" panose="02040604050505020304" pitchFamily="18" charset="0"/>
              </a:rPr>
              <a:t>CEFACT</a:t>
            </a:r>
            <a:r>
              <a:rPr lang="ja-JP" altLang="en-US" sz="1200" b="1" dirty="0">
                <a:latin typeface="Century" panose="02040604050505020304" pitchFamily="18" charset="0"/>
              </a:rPr>
              <a:t>による標準化の進展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34228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>
          <a:xfrm>
            <a:off x="652346" y="197961"/>
            <a:ext cx="9813585" cy="836712"/>
          </a:xfrm>
        </p:spPr>
        <p:txBody>
          <a:bodyPr>
            <a:noAutofit/>
          </a:bodyPr>
          <a:lstStyle/>
          <a:p>
            <a:pPr algn="ctr" eaLnBrk="1" hangingPunct="1"/>
            <a:r>
              <a:rPr lang="ja-JP" altLang="en-US" sz="3200" b="1" dirty="0">
                <a:latin typeface="Century" panose="02040604050505020304" pitchFamily="18" charset="0"/>
                <a:ea typeface="ＭＳ ゴシック" pitchFamily="49" charset="-128"/>
              </a:rPr>
              <a:t>    　　国連</a:t>
            </a:r>
            <a:r>
              <a:rPr lang="en-US" altLang="ja-JP" sz="3200" b="1" dirty="0">
                <a:latin typeface="Century" panose="02040604050505020304" pitchFamily="18" charset="0"/>
                <a:ea typeface="ＭＳ ゴシック" pitchFamily="49" charset="-128"/>
              </a:rPr>
              <a:t>CEFACT</a:t>
            </a:r>
            <a:r>
              <a:rPr lang="ja-JP" altLang="en-US" sz="3200" b="1" dirty="0">
                <a:latin typeface="Century" panose="02040604050505020304" pitchFamily="18" charset="0"/>
                <a:ea typeface="ＭＳ ゴシック" pitchFamily="49" charset="-128"/>
              </a:rPr>
              <a:t>と我が国との関係</a:t>
            </a:r>
          </a:p>
        </p:txBody>
      </p:sp>
      <p:sp>
        <p:nvSpPr>
          <p:cNvPr id="42" name="スライド番号プレースホルダ 41"/>
          <p:cNvSpPr>
            <a:spLocks noGrp="1"/>
          </p:cNvSpPr>
          <p:nvPr>
            <p:ph type="sldNum" sz="quarter" idx="12"/>
          </p:nvPr>
        </p:nvSpPr>
        <p:spPr>
          <a:xfrm>
            <a:off x="8168901" y="6381329"/>
            <a:ext cx="2133600" cy="365125"/>
          </a:xfrm>
        </p:spPr>
        <p:txBody>
          <a:bodyPr/>
          <a:lstStyle/>
          <a:p>
            <a:pPr>
              <a:defRPr/>
            </a:pPr>
            <a:fld id="{3C076079-6A6E-4D88-9A82-B8B5BB1F645D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43" name="角丸四角形 42"/>
          <p:cNvSpPr/>
          <p:nvPr/>
        </p:nvSpPr>
        <p:spPr>
          <a:xfrm rot="10800000" flipV="1">
            <a:off x="1886731" y="962664"/>
            <a:ext cx="1800200" cy="57606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Century" panose="02040604050505020304" pitchFamily="18" charset="0"/>
              </a:rPr>
              <a:t>国連</a:t>
            </a:r>
            <a:r>
              <a:rPr lang="en-US" altLang="ja-JP" b="1" dirty="0">
                <a:solidFill>
                  <a:sysClr val="windowText" lastClr="000000"/>
                </a:solidFill>
                <a:latin typeface="Century" panose="02040604050505020304" pitchFamily="18" charset="0"/>
              </a:rPr>
              <a:t>CEFACT</a:t>
            </a:r>
            <a:endParaRPr lang="ja-JP" altLang="en-US" b="1" dirty="0">
              <a:solidFill>
                <a:sysClr val="windowText" lastClr="000000"/>
              </a:solidFill>
              <a:latin typeface="Century" panose="02040604050505020304" pitchFamily="18" charset="0"/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2030747" y="3626960"/>
            <a:ext cx="2304256" cy="158417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102755" y="3626960"/>
            <a:ext cx="208823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国連</a:t>
            </a:r>
            <a:r>
              <a:rPr lang="en-US" altLang="ja-JP" sz="1400" dirty="0">
                <a:latin typeface="Century" pitchFamily="18" charset="0"/>
              </a:rPr>
              <a:t>CEFACT</a:t>
            </a:r>
          </a:p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標準促進委員会</a:t>
            </a:r>
            <a:endParaRPr lang="en-US" altLang="ja-JP" sz="1400" dirty="0">
              <a:latin typeface="Century" pitchFamily="18" charset="0"/>
            </a:endParaRPr>
          </a:p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（専門家グループ）</a:t>
            </a:r>
            <a:endParaRPr lang="en-US" altLang="ja-JP" sz="1400" dirty="0">
              <a:latin typeface="Century" pitchFamily="18" charset="0"/>
            </a:endParaRPr>
          </a:p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（勧告案審議・和訳、</a:t>
            </a:r>
            <a:endParaRPr lang="en-US" altLang="ja-JP" sz="1400" dirty="0">
              <a:latin typeface="Century" pitchFamily="18" charset="0"/>
            </a:endParaRPr>
          </a:p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　</a:t>
            </a:r>
            <a:r>
              <a:rPr lang="en-US" altLang="ja-JP" sz="1400" dirty="0">
                <a:latin typeface="Century" pitchFamily="18" charset="0"/>
              </a:rPr>
              <a:t>3</a:t>
            </a:r>
            <a:r>
              <a:rPr lang="ja-JP" altLang="en-US" sz="1400" dirty="0">
                <a:latin typeface="Century" pitchFamily="18" charset="0"/>
              </a:rPr>
              <a:t>カ国承認審議、</a:t>
            </a:r>
            <a:endParaRPr lang="en-US" altLang="ja-JP" sz="1400" dirty="0">
              <a:latin typeface="Century" pitchFamily="18" charset="0"/>
            </a:endParaRPr>
          </a:p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　</a:t>
            </a:r>
            <a:r>
              <a:rPr lang="en-US" altLang="ja-JP" sz="1400" dirty="0">
                <a:latin typeface="Century" pitchFamily="18" charset="0"/>
              </a:rPr>
              <a:t>UN/LOCODE</a:t>
            </a:r>
            <a:r>
              <a:rPr lang="ja-JP" altLang="en-US" sz="1400" dirty="0">
                <a:latin typeface="Century" pitchFamily="18" charset="0"/>
              </a:rPr>
              <a:t>審査</a:t>
            </a:r>
            <a:endParaRPr lang="en-US" altLang="ja-JP" sz="1400" dirty="0">
              <a:latin typeface="Century" pitchFamily="18" charset="0"/>
            </a:endParaRPr>
          </a:p>
          <a:p>
            <a:pPr>
              <a:defRPr/>
            </a:pPr>
            <a:r>
              <a:rPr lang="ja-JP" altLang="en-US" sz="1400" dirty="0">
                <a:latin typeface="Century" pitchFamily="18" charset="0"/>
              </a:rPr>
              <a:t>　その他）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4767051" y="4059009"/>
            <a:ext cx="2016224" cy="57606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/>
              <a:t> 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 flipH="1">
            <a:off x="4911067" y="4059009"/>
            <a:ext cx="1728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dirty="0">
                <a:latin typeface="+mn-ea"/>
              </a:rPr>
              <a:t>AFACT</a:t>
            </a:r>
            <a:r>
              <a:rPr lang="ja-JP" altLang="en-US" sz="1600" dirty="0">
                <a:latin typeface="+mn-ea"/>
              </a:rPr>
              <a:t>旅行関係</a:t>
            </a:r>
            <a:endParaRPr lang="en-US" altLang="ja-JP" sz="1600" dirty="0">
              <a:latin typeface="+mn-ea"/>
            </a:endParaRPr>
          </a:p>
          <a:p>
            <a:pPr>
              <a:defRPr/>
            </a:pPr>
            <a:r>
              <a:rPr lang="ja-JP" altLang="en-US" sz="1600" dirty="0">
                <a:latin typeface="+mn-ea"/>
              </a:rPr>
              <a:t>　　　日本部会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7215323" y="4059008"/>
            <a:ext cx="2232248" cy="1008112"/>
          </a:xfrm>
          <a:prstGeom prst="roundRect">
            <a:avLst/>
          </a:prstGeom>
          <a:solidFill>
            <a:srgbClr val="FF0000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359339" y="4131017"/>
            <a:ext cx="19442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1400" dirty="0">
                <a:latin typeface="+mn-ea"/>
              </a:rPr>
              <a:t> </a:t>
            </a:r>
            <a:r>
              <a:rPr lang="ja-JP" altLang="en-US" sz="1400" b="1" dirty="0">
                <a:latin typeface="+mn-ea"/>
              </a:rPr>
              <a:t>サプライチェーン</a:t>
            </a:r>
            <a:endParaRPr lang="en-US" altLang="ja-JP" sz="1400" b="1" dirty="0">
              <a:latin typeface="+mn-ea"/>
            </a:endParaRPr>
          </a:p>
          <a:p>
            <a:pPr algn="ctr">
              <a:defRPr/>
            </a:pPr>
            <a:r>
              <a:rPr lang="ja-JP" altLang="en-US" sz="1400" b="1" dirty="0">
                <a:latin typeface="+mn-ea"/>
              </a:rPr>
              <a:t> 情報基盤研究会</a:t>
            </a:r>
            <a:r>
              <a:rPr lang="en-US" altLang="ja-JP" sz="2000" b="1" dirty="0">
                <a:latin typeface="Century" panose="02040604050505020304" pitchFamily="18" charset="0"/>
              </a:rPr>
              <a:t>(SIPS)</a:t>
            </a:r>
            <a:endParaRPr lang="ja-JP" altLang="en-US" sz="1400" b="1" dirty="0">
              <a:latin typeface="Century" panose="02040604050505020304" pitchFamily="18" charset="0"/>
            </a:endParaRPr>
          </a:p>
        </p:txBody>
      </p:sp>
      <p:cxnSp>
        <p:nvCxnSpPr>
          <p:cNvPr id="96" name="直線コネクタ 95"/>
          <p:cNvCxnSpPr/>
          <p:nvPr/>
        </p:nvCxnSpPr>
        <p:spPr>
          <a:xfrm flipH="1" flipV="1">
            <a:off x="6567102" y="5324452"/>
            <a:ext cx="3384525" cy="17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角丸四角形 98"/>
          <p:cNvSpPr/>
          <p:nvPr/>
        </p:nvSpPr>
        <p:spPr>
          <a:xfrm>
            <a:off x="5775014" y="5877521"/>
            <a:ext cx="1584325" cy="50380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100" dirty="0">
                <a:solidFill>
                  <a:schemeClr val="tx1"/>
                </a:solidFill>
              </a:rPr>
              <a:t>国際連携</a:t>
            </a:r>
            <a:endParaRPr lang="en-US" altLang="ja-JP" sz="11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タスクフォース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00" name="角丸四角形 99"/>
          <p:cNvSpPr/>
          <p:nvPr/>
        </p:nvSpPr>
        <p:spPr>
          <a:xfrm>
            <a:off x="7564380" y="5859456"/>
            <a:ext cx="1534134" cy="50380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国際</a:t>
            </a:r>
            <a:r>
              <a:rPr lang="en-US" altLang="ja-JP" sz="1200" dirty="0">
                <a:solidFill>
                  <a:schemeClr val="tx1"/>
                </a:solidFill>
              </a:rPr>
              <a:t>/</a:t>
            </a:r>
            <a:r>
              <a:rPr lang="ja-JP" altLang="en-US" sz="1200" dirty="0">
                <a:solidFill>
                  <a:schemeClr val="tx1"/>
                </a:solidFill>
              </a:rPr>
              <a:t>業界横断</a:t>
            </a:r>
            <a:r>
              <a:rPr lang="en-US" altLang="ja-JP" sz="1200" dirty="0">
                <a:solidFill>
                  <a:schemeClr val="tx1"/>
                </a:solidFill>
              </a:rPr>
              <a:t>EDI</a:t>
            </a:r>
          </a:p>
          <a:p>
            <a:pPr algn="ctr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タスクフォース</a:t>
            </a:r>
          </a:p>
        </p:txBody>
      </p:sp>
      <p:sp>
        <p:nvSpPr>
          <p:cNvPr id="101" name="角丸四角形 100"/>
          <p:cNvSpPr/>
          <p:nvPr/>
        </p:nvSpPr>
        <p:spPr>
          <a:xfrm>
            <a:off x="9303555" y="5846031"/>
            <a:ext cx="1512168" cy="50380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金流商流情報連携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タスクフォース</a:t>
            </a:r>
          </a:p>
        </p:txBody>
      </p:sp>
      <p:cxnSp>
        <p:nvCxnSpPr>
          <p:cNvPr id="106" name="直線コネクタ 105"/>
          <p:cNvCxnSpPr>
            <a:endCxn id="99" idx="0"/>
          </p:cNvCxnSpPr>
          <p:nvPr/>
        </p:nvCxnSpPr>
        <p:spPr>
          <a:xfrm>
            <a:off x="6567102" y="5301457"/>
            <a:ext cx="75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>
            <a:stCxn id="78" idx="2"/>
            <a:endCxn id="100" idx="0"/>
          </p:cNvCxnSpPr>
          <p:nvPr/>
        </p:nvCxnSpPr>
        <p:spPr>
          <a:xfrm>
            <a:off x="8331447" y="5067120"/>
            <a:ext cx="0" cy="792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H="1">
            <a:off x="9951627" y="5324452"/>
            <a:ext cx="149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>
            <a:off x="5847171" y="3246268"/>
            <a:ext cx="0" cy="812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角丸四角形 25"/>
          <p:cNvSpPr/>
          <p:nvPr/>
        </p:nvSpPr>
        <p:spPr>
          <a:xfrm rot="10800000" flipV="1">
            <a:off x="3607687" y="1878114"/>
            <a:ext cx="3956693" cy="136815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600" dirty="0">
                <a:solidFill>
                  <a:sysClr val="windowText" lastClr="000000"/>
                </a:solidFill>
              </a:rPr>
              <a:t>　</a:t>
            </a:r>
            <a:endParaRPr lang="en-US" altLang="ja-JP" sz="1600" dirty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1600" dirty="0">
                <a:solidFill>
                  <a:sysClr val="windowText" lastClr="000000"/>
                </a:solidFill>
              </a:rPr>
              <a:t>国連</a:t>
            </a:r>
            <a:r>
              <a:rPr lang="en-US" altLang="ja-JP" sz="1600" dirty="0">
                <a:solidFill>
                  <a:sysClr val="windowText" lastClr="000000"/>
                </a:solidFill>
              </a:rPr>
              <a:t>CEFACT</a:t>
            </a:r>
            <a:r>
              <a:rPr lang="ja-JP" altLang="en-US" sz="1600" dirty="0">
                <a:solidFill>
                  <a:sysClr val="windowText" lastClr="000000"/>
                </a:solidFill>
              </a:rPr>
              <a:t>日本委員会</a:t>
            </a:r>
            <a:endParaRPr lang="en-US" altLang="ja-JP" sz="1600" dirty="0">
              <a:solidFill>
                <a:sysClr val="windowText" lastClr="000000"/>
              </a:solidFill>
            </a:endParaRPr>
          </a:p>
          <a:p>
            <a:r>
              <a:rPr lang="ja-JP" altLang="en-US" sz="1600" dirty="0">
                <a:solidFill>
                  <a:sysClr val="windowText" lastClr="000000"/>
                </a:solidFill>
              </a:rPr>
              <a:t>　</a:t>
            </a:r>
            <a:endParaRPr lang="en-US" altLang="ja-JP" sz="1600" dirty="0">
              <a:solidFill>
                <a:sysClr val="windowText" lastClr="000000"/>
              </a:solidFill>
            </a:endParaRPr>
          </a:p>
          <a:p>
            <a:r>
              <a:rPr lang="ja-JP" altLang="en-US" sz="1600" dirty="0">
                <a:solidFill>
                  <a:sysClr val="windowText" lastClr="000000"/>
                </a:solidFill>
              </a:rPr>
              <a:t>　（構成：運輸、貿易、金融、保険、</a:t>
            </a:r>
            <a:endParaRPr lang="en-US" altLang="ja-JP" sz="1600" dirty="0">
              <a:solidFill>
                <a:sysClr val="windowText" lastClr="000000"/>
              </a:solidFill>
            </a:endParaRPr>
          </a:p>
          <a:p>
            <a:r>
              <a:rPr lang="ja-JP" altLang="en-US" sz="1600" dirty="0">
                <a:solidFill>
                  <a:sysClr val="windowText" lastClr="000000"/>
                </a:solidFill>
              </a:rPr>
              <a:t>　　流通、通関、旅行・観光、</a:t>
            </a:r>
            <a:endParaRPr lang="en-US" altLang="ja-JP" sz="1600" dirty="0">
              <a:solidFill>
                <a:sysClr val="windowText" lastClr="000000"/>
              </a:solidFill>
            </a:endParaRPr>
          </a:p>
          <a:p>
            <a:r>
              <a:rPr lang="ja-JP" altLang="en-US" sz="1600" dirty="0">
                <a:solidFill>
                  <a:sysClr val="windowText" lastClr="000000"/>
                </a:solidFill>
              </a:rPr>
              <a:t>　　ＩＴその他）</a:t>
            </a:r>
            <a:endParaRPr lang="en-US" altLang="ja-JP" sz="1600" dirty="0">
              <a:solidFill>
                <a:sysClr val="windowText" lastClr="000000"/>
              </a:solidFill>
            </a:endParaRPr>
          </a:p>
          <a:p>
            <a:r>
              <a:rPr lang="ja-JP" altLang="en-US" sz="1600" dirty="0">
                <a:solidFill>
                  <a:sysClr val="windowText" lastClr="000000"/>
                </a:solidFill>
              </a:rPr>
              <a:t>　　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7946386" y="2378713"/>
            <a:ext cx="2304256" cy="360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Century" pitchFamily="18" charset="0"/>
                <a:ea typeface="ＭＳ ゴシック" pitchFamily="49" charset="-128"/>
              </a:rPr>
              <a:t> </a:t>
            </a:r>
            <a:r>
              <a:rPr lang="ja-JP" altLang="en-US" sz="1600" b="1" dirty="0">
                <a:solidFill>
                  <a:schemeClr val="tx1"/>
                </a:solidFill>
                <a:latin typeface="Century" pitchFamily="18" charset="0"/>
                <a:ea typeface="ＭＳ ゴシック" pitchFamily="49" charset="-128"/>
              </a:rPr>
              <a:t>事務局：</a:t>
            </a:r>
            <a:r>
              <a:rPr lang="en-US" altLang="ja-JP" sz="1600" b="1" dirty="0">
                <a:solidFill>
                  <a:schemeClr val="tx1"/>
                </a:solidFill>
                <a:latin typeface="Century" pitchFamily="18" charset="0"/>
                <a:ea typeface="ＭＳ ゴシック" pitchFamily="49" charset="-128"/>
              </a:rPr>
              <a:t>JASTPRO</a:t>
            </a:r>
            <a:endParaRPr lang="ja-JP" altLang="en-US" sz="1600" b="1" dirty="0">
              <a:solidFill>
                <a:schemeClr val="tx1"/>
              </a:solidFill>
              <a:latin typeface="Century" pitchFamily="18" charset="0"/>
              <a:ea typeface="ＭＳ ゴシック" pitchFamily="49" charset="-128"/>
            </a:endParaRPr>
          </a:p>
        </p:txBody>
      </p:sp>
      <p:cxnSp>
        <p:nvCxnSpPr>
          <p:cNvPr id="46" name="直線コネクタ 45"/>
          <p:cNvCxnSpPr>
            <a:stCxn id="26" idx="1"/>
            <a:endCxn id="44" idx="1"/>
          </p:cNvCxnSpPr>
          <p:nvPr/>
        </p:nvCxnSpPr>
        <p:spPr>
          <a:xfrm flipV="1">
            <a:off x="7564380" y="2558733"/>
            <a:ext cx="382006" cy="3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3182875" y="3482944"/>
            <a:ext cx="5184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3182875" y="348294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8375334" y="3482944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角丸四角形 67"/>
          <p:cNvSpPr/>
          <p:nvPr/>
        </p:nvSpPr>
        <p:spPr>
          <a:xfrm>
            <a:off x="7575363" y="1034672"/>
            <a:ext cx="2304256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Century" pitchFamily="18" charset="0"/>
                <a:ea typeface="ＭＳ ゴシック" pitchFamily="49" charset="-128"/>
              </a:rPr>
              <a:t> </a:t>
            </a:r>
            <a:r>
              <a:rPr lang="ja-JP" altLang="en-US" sz="1200" dirty="0">
                <a:solidFill>
                  <a:schemeClr val="tx1"/>
                </a:solidFill>
                <a:latin typeface="Century" pitchFamily="18" charset="0"/>
                <a:ea typeface="ＭＳ ゴシック" pitchFamily="49" charset="-128"/>
              </a:rPr>
              <a:t>貿易円滑化と電子ビジネスのためのアジア・太平洋協議会</a:t>
            </a:r>
            <a:endParaRPr lang="ja-JP" altLang="en-US" sz="1600" b="1" dirty="0">
              <a:solidFill>
                <a:schemeClr val="tx1"/>
              </a:solidFill>
              <a:latin typeface="Century" pitchFamily="18" charset="0"/>
              <a:ea typeface="ＭＳ ゴシック" pitchFamily="49" charset="-128"/>
            </a:endParaRPr>
          </a:p>
        </p:txBody>
      </p:sp>
      <p:cxnSp>
        <p:nvCxnSpPr>
          <p:cNvPr id="72" name="直線矢印コネクタ 71"/>
          <p:cNvCxnSpPr>
            <a:stCxn id="43" idx="1"/>
            <a:endCxn id="68" idx="1"/>
          </p:cNvCxnSpPr>
          <p:nvPr/>
        </p:nvCxnSpPr>
        <p:spPr>
          <a:xfrm>
            <a:off x="3686931" y="1250696"/>
            <a:ext cx="3888432" cy="360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線矢印コネクタ 80"/>
          <p:cNvCxnSpPr>
            <a:stCxn id="26" idx="0"/>
          </p:cNvCxnSpPr>
          <p:nvPr/>
        </p:nvCxnSpPr>
        <p:spPr>
          <a:xfrm flipV="1">
            <a:off x="5586033" y="1374060"/>
            <a:ext cx="1989331" cy="504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8223435" y="15387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Century" panose="02040604050505020304" pitchFamily="18" charset="0"/>
              </a:rPr>
              <a:t>(AFACT)</a:t>
            </a:r>
            <a:endParaRPr lang="ja-JP" altLang="en-US" dirty="0">
              <a:latin typeface="Century" panose="02040604050505020304" pitchFamily="18" charset="0"/>
            </a:endParaRPr>
          </a:p>
        </p:txBody>
      </p:sp>
      <p:cxnSp>
        <p:nvCxnSpPr>
          <p:cNvPr id="85" name="直線矢印コネクタ 84"/>
          <p:cNvCxnSpPr>
            <a:stCxn id="26" idx="0"/>
          </p:cNvCxnSpPr>
          <p:nvPr/>
        </p:nvCxnSpPr>
        <p:spPr>
          <a:xfrm flipH="1" flipV="1">
            <a:off x="3686931" y="1421096"/>
            <a:ext cx="1899102" cy="4570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046971" y="962665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（国連</a:t>
            </a:r>
            <a:r>
              <a:rPr lang="en-US" altLang="ja-JP" sz="1200" dirty="0"/>
              <a:t>CEFACT</a:t>
            </a:r>
            <a:r>
              <a:rPr lang="ja-JP" altLang="en-US" sz="1200" dirty="0"/>
              <a:t>アジア・太平洋地区ラポータ）</a:t>
            </a:r>
          </a:p>
        </p:txBody>
      </p:sp>
      <p:cxnSp>
        <p:nvCxnSpPr>
          <p:cNvPr id="16" name="直線コネクタ 15"/>
          <p:cNvCxnSpPr>
            <a:stCxn id="26" idx="2"/>
            <a:endCxn id="26" idx="2"/>
          </p:cNvCxnSpPr>
          <p:nvPr/>
        </p:nvCxnSpPr>
        <p:spPr>
          <a:xfrm>
            <a:off x="5586033" y="32462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41402" y="141402"/>
            <a:ext cx="29882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１　</a:t>
            </a:r>
            <a:r>
              <a:rPr lang="ja-JP" altLang="en-US" sz="1200" b="1" dirty="0">
                <a:latin typeface="Century" panose="02040604050505020304" pitchFamily="18" charset="0"/>
              </a:rPr>
              <a:t>国連</a:t>
            </a:r>
            <a:r>
              <a:rPr lang="en-US" altLang="ja-JP" sz="1200" b="1" dirty="0">
                <a:latin typeface="Century" panose="02040604050505020304" pitchFamily="18" charset="0"/>
              </a:rPr>
              <a:t>CEFACT</a:t>
            </a:r>
            <a:r>
              <a:rPr lang="ja-JP" altLang="en-US" sz="1200" b="1" dirty="0">
                <a:latin typeface="Century" panose="02040604050505020304" pitchFamily="18" charset="0"/>
              </a:rPr>
              <a:t>による標準化の進展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9592363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76400" y="406400"/>
            <a:ext cx="920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latin typeface="Century" panose="02040604050505020304" pitchFamily="18" charset="0"/>
              </a:rPr>
              <a:t>国連</a:t>
            </a:r>
            <a:r>
              <a:rPr kumimoji="1" lang="en-US" altLang="ja-JP" sz="3600" dirty="0">
                <a:latin typeface="Century" panose="02040604050505020304" pitchFamily="18" charset="0"/>
              </a:rPr>
              <a:t>CEFACT</a:t>
            </a:r>
            <a:r>
              <a:rPr kumimoji="1" lang="ja-JP" altLang="en-US" sz="3600" dirty="0">
                <a:latin typeface="Century" panose="02040604050505020304" pitchFamily="18" charset="0"/>
              </a:rPr>
              <a:t>標準の枠組み</a:t>
            </a:r>
          </a:p>
        </p:txBody>
      </p:sp>
      <p:sp>
        <p:nvSpPr>
          <p:cNvPr id="3" name="フローチャート: 複数書類 2"/>
          <p:cNvSpPr/>
          <p:nvPr/>
        </p:nvSpPr>
        <p:spPr>
          <a:xfrm>
            <a:off x="584200" y="1536700"/>
            <a:ext cx="2438400" cy="1752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勧告</a:t>
            </a:r>
          </a:p>
        </p:txBody>
      </p:sp>
      <p:sp>
        <p:nvSpPr>
          <p:cNvPr id="4" name="フローチャート: 定義済み処理 3"/>
          <p:cNvSpPr/>
          <p:nvPr/>
        </p:nvSpPr>
        <p:spPr>
          <a:xfrm>
            <a:off x="4216399" y="1549400"/>
            <a:ext cx="2994211" cy="1651000"/>
          </a:xfrm>
          <a:prstGeom prst="flowChartPredefined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業務要件定義</a:t>
            </a:r>
          </a:p>
        </p:txBody>
      </p:sp>
      <p:sp>
        <p:nvSpPr>
          <p:cNvPr id="5" name="フローチャート: せん孔テープ 4"/>
          <p:cNvSpPr/>
          <p:nvPr/>
        </p:nvSpPr>
        <p:spPr>
          <a:xfrm>
            <a:off x="4216400" y="4285130"/>
            <a:ext cx="2994211" cy="1721224"/>
          </a:xfrm>
          <a:prstGeom prst="flowChartPunchedTape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情報交換文書</a:t>
            </a:r>
          </a:p>
        </p:txBody>
      </p:sp>
      <p:sp>
        <p:nvSpPr>
          <p:cNvPr id="6" name="フローチャート: 磁気ディスク 5"/>
          <p:cNvSpPr/>
          <p:nvPr/>
        </p:nvSpPr>
        <p:spPr>
          <a:xfrm>
            <a:off x="8480612" y="4464424"/>
            <a:ext cx="2403288" cy="154193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共通辞書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636" y="1389888"/>
            <a:ext cx="1510175" cy="181051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4285130"/>
            <a:ext cx="2075009" cy="1884260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>
            <a:off x="3234118" y="2128012"/>
            <a:ext cx="8686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Rule</a:t>
            </a:r>
            <a:endParaRPr kumimoji="1" lang="ja-JP" altLang="en-US" dirty="0"/>
          </a:p>
        </p:txBody>
      </p:sp>
      <p:sp>
        <p:nvSpPr>
          <p:cNvPr id="10" name="左矢印 9"/>
          <p:cNvSpPr/>
          <p:nvPr/>
        </p:nvSpPr>
        <p:spPr>
          <a:xfrm>
            <a:off x="7324211" y="1866646"/>
            <a:ext cx="1520824" cy="8569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Business</a:t>
            </a:r>
          </a:p>
          <a:p>
            <a:pPr algn="ctr"/>
            <a:r>
              <a:rPr lang="en-US" altLang="ja-JP" dirty="0"/>
              <a:t>Needs</a:t>
            </a:r>
            <a:endParaRPr kumimoji="1" lang="ja-JP" altLang="en-US" dirty="0"/>
          </a:p>
        </p:txBody>
      </p:sp>
      <p:sp>
        <p:nvSpPr>
          <p:cNvPr id="11" name="左矢印 10"/>
          <p:cNvSpPr/>
          <p:nvPr/>
        </p:nvSpPr>
        <p:spPr>
          <a:xfrm>
            <a:off x="7411271" y="4898854"/>
            <a:ext cx="868680" cy="493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参照</a:t>
            </a:r>
          </a:p>
        </p:txBody>
      </p:sp>
      <p:sp>
        <p:nvSpPr>
          <p:cNvPr id="12" name="左矢印 11"/>
          <p:cNvSpPr/>
          <p:nvPr/>
        </p:nvSpPr>
        <p:spPr>
          <a:xfrm>
            <a:off x="3147060" y="4898854"/>
            <a:ext cx="868680" cy="4937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実装</a:t>
            </a:r>
          </a:p>
        </p:txBody>
      </p:sp>
      <p:sp>
        <p:nvSpPr>
          <p:cNvPr id="13" name="下矢印 12"/>
          <p:cNvSpPr/>
          <p:nvPr/>
        </p:nvSpPr>
        <p:spPr>
          <a:xfrm>
            <a:off x="5256304" y="3483351"/>
            <a:ext cx="914400" cy="768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展開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1402" y="141402"/>
            <a:ext cx="29882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１　</a:t>
            </a:r>
            <a:r>
              <a:rPr lang="ja-JP" altLang="en-US" sz="1200" b="1" dirty="0">
                <a:latin typeface="Century" panose="02040604050505020304" pitchFamily="18" charset="0"/>
              </a:rPr>
              <a:t>国連</a:t>
            </a:r>
            <a:r>
              <a:rPr lang="en-US" altLang="ja-JP" sz="1200" b="1" dirty="0">
                <a:latin typeface="Century" panose="02040604050505020304" pitchFamily="18" charset="0"/>
              </a:rPr>
              <a:t>CEFACT</a:t>
            </a:r>
            <a:r>
              <a:rPr lang="ja-JP" altLang="en-US" sz="1200" b="1" dirty="0">
                <a:latin typeface="Century" panose="02040604050505020304" pitchFamily="18" charset="0"/>
              </a:rPr>
              <a:t>による標準化の進展</a:t>
            </a:r>
            <a:endParaRPr kumimoji="1" lang="ja-JP" altLang="en-US" sz="1200" b="1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8C16-0A19-47C3-B5A0-57B4E776DC1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037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E933542-0CC1-4D1E-9293-2FAE08E5B4AA}" type="slidenum">
              <a:rPr lang="en-US" altLang="ja-JP" smtClean="0"/>
              <a:pPr eaLnBrk="1" hangingPunct="1"/>
              <a:t>6</a:t>
            </a:fld>
            <a:endParaRPr lang="en-US" altLang="ja-JP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2640013" y="404814"/>
            <a:ext cx="6985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3200" b="1" dirty="0">
                <a:latin typeface="Century" panose="02040604050505020304" pitchFamily="18" charset="0"/>
              </a:rPr>
              <a:t>国連</a:t>
            </a:r>
            <a:r>
              <a:rPr lang="en-US" altLang="ja-JP" sz="3200" b="1" dirty="0">
                <a:latin typeface="Century" panose="02040604050505020304" pitchFamily="18" charset="0"/>
              </a:rPr>
              <a:t>CEFACT</a:t>
            </a:r>
            <a:r>
              <a:rPr lang="ja-JP" altLang="en-US" sz="3200" b="1" dirty="0">
                <a:latin typeface="Century" panose="02040604050505020304" pitchFamily="18" charset="0"/>
              </a:rPr>
              <a:t>：</a:t>
            </a:r>
            <a:r>
              <a:rPr lang="en-US" altLang="ja-JP" sz="3200" b="1" dirty="0">
                <a:latin typeface="Century" panose="02040604050505020304" pitchFamily="18" charset="0"/>
              </a:rPr>
              <a:t>EDI</a:t>
            </a:r>
            <a:r>
              <a:rPr lang="ja-JP" altLang="en-US" sz="3200" b="1" dirty="0">
                <a:latin typeface="Century" panose="02040604050505020304" pitchFamily="18" charset="0"/>
              </a:rPr>
              <a:t>共通辞書の整備</a:t>
            </a:r>
          </a:p>
        </p:txBody>
      </p:sp>
      <p:pic>
        <p:nvPicPr>
          <p:cNvPr id="5124" name="Picture 3" descr="unlog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1700213"/>
            <a:ext cx="1511300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MPj0433139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6" y="4149725"/>
            <a:ext cx="33004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MCj0397264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2060576"/>
            <a:ext cx="18034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6"/>
          <p:cNvSpPr txBox="1">
            <a:spLocks noChangeArrowheads="1"/>
          </p:cNvSpPr>
          <p:nvPr/>
        </p:nvSpPr>
        <p:spPr bwMode="auto">
          <a:xfrm>
            <a:off x="8256589" y="1916113"/>
            <a:ext cx="1582737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b="1"/>
              <a:t>ebXML</a:t>
            </a:r>
          </a:p>
          <a:p>
            <a:pPr algn="ctr" eaLnBrk="1" hangingPunct="1">
              <a:spcBef>
                <a:spcPct val="50000"/>
              </a:spcBef>
            </a:pPr>
            <a:r>
              <a:rPr lang="ja-JP" altLang="en-US" b="1"/>
              <a:t>コア構成要素</a:t>
            </a:r>
          </a:p>
          <a:p>
            <a:pPr algn="ctr" eaLnBrk="1" hangingPunct="1">
              <a:spcBef>
                <a:spcPct val="50000"/>
              </a:spcBef>
            </a:pPr>
            <a:r>
              <a:rPr lang="ja-JP" altLang="en-US" b="1"/>
              <a:t>技術仕様書</a:t>
            </a:r>
          </a:p>
        </p:txBody>
      </p:sp>
      <p:sp>
        <p:nvSpPr>
          <p:cNvPr id="5128" name="AutoShape 7"/>
          <p:cNvSpPr>
            <a:spLocks noChangeArrowheads="1"/>
          </p:cNvSpPr>
          <p:nvPr/>
        </p:nvSpPr>
        <p:spPr bwMode="auto">
          <a:xfrm>
            <a:off x="2208214" y="1700214"/>
            <a:ext cx="1584325" cy="1368425"/>
          </a:xfrm>
          <a:prstGeom prst="flowChartMagneticDisk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 b="1"/>
              <a:t>共通辞書</a:t>
            </a:r>
          </a:p>
          <a:p>
            <a:pPr algn="ctr" eaLnBrk="1" hangingPunct="1"/>
            <a:r>
              <a:rPr lang="ja-JP" altLang="en-US">
                <a:solidFill>
                  <a:schemeClr val="accent2"/>
                </a:solidFill>
              </a:rPr>
              <a:t>コア構成要素</a:t>
            </a:r>
          </a:p>
          <a:p>
            <a:pPr algn="ctr" eaLnBrk="1" hangingPunct="1"/>
            <a:r>
              <a:rPr lang="ja-JP" altLang="en-US">
                <a:solidFill>
                  <a:schemeClr val="accent2"/>
                </a:solidFill>
              </a:rPr>
              <a:t>ライブラリ</a:t>
            </a:r>
          </a:p>
        </p:txBody>
      </p:sp>
      <p:sp>
        <p:nvSpPr>
          <p:cNvPr id="5129" name="AutoShape 8"/>
          <p:cNvSpPr>
            <a:spLocks noChangeArrowheads="1"/>
          </p:cNvSpPr>
          <p:nvPr/>
        </p:nvSpPr>
        <p:spPr bwMode="auto">
          <a:xfrm>
            <a:off x="5159375" y="2997200"/>
            <a:ext cx="1441450" cy="10795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/>
              <a:t>提案</a:t>
            </a:r>
          </a:p>
        </p:txBody>
      </p:sp>
      <p:sp>
        <p:nvSpPr>
          <p:cNvPr id="5130" name="AutoShape 9"/>
          <p:cNvSpPr>
            <a:spLocks noChangeArrowheads="1"/>
          </p:cNvSpPr>
          <p:nvPr/>
        </p:nvSpPr>
        <p:spPr bwMode="auto">
          <a:xfrm>
            <a:off x="6600825" y="2205038"/>
            <a:ext cx="1511300" cy="215900"/>
          </a:xfrm>
          <a:prstGeom prst="left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b="1"/>
              <a:t>準拠</a:t>
            </a:r>
          </a:p>
        </p:txBody>
      </p:sp>
      <p:sp>
        <p:nvSpPr>
          <p:cNvPr id="5131" name="AutoShape 10"/>
          <p:cNvSpPr>
            <a:spLocks noChangeArrowheads="1"/>
          </p:cNvSpPr>
          <p:nvPr/>
        </p:nvSpPr>
        <p:spPr bwMode="auto">
          <a:xfrm>
            <a:off x="3863976" y="2205038"/>
            <a:ext cx="1439863" cy="215900"/>
          </a:xfrm>
          <a:prstGeom prst="left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b="1"/>
              <a:t>登録</a:t>
            </a:r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7608888" y="4149726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電子ビジネス</a:t>
            </a:r>
          </a:p>
          <a:p>
            <a:pPr algn="ctr" eaLnBrk="1" hangingPunct="1"/>
            <a:r>
              <a:rPr lang="ja-JP" altLang="en-US"/>
              <a:t>アジア委員会</a:t>
            </a:r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7391400" y="5876926"/>
            <a:ext cx="1582738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欧州</a:t>
            </a:r>
          </a:p>
          <a:p>
            <a:pPr algn="ctr" eaLnBrk="1" hangingPunct="1"/>
            <a:r>
              <a:rPr lang="ja-JP" altLang="en-US"/>
              <a:t>電子電機業界</a:t>
            </a:r>
          </a:p>
        </p:txBody>
      </p:sp>
      <p:sp>
        <p:nvSpPr>
          <p:cNvPr id="5134" name="Oval 13"/>
          <p:cNvSpPr>
            <a:spLocks noChangeArrowheads="1"/>
          </p:cNvSpPr>
          <p:nvPr/>
        </p:nvSpPr>
        <p:spPr bwMode="auto">
          <a:xfrm>
            <a:off x="3216275" y="3357564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国際</a:t>
            </a:r>
          </a:p>
          <a:p>
            <a:pPr algn="ctr" eaLnBrk="1" hangingPunct="1"/>
            <a:r>
              <a:rPr lang="ja-JP" altLang="en-US"/>
              <a:t>自動車業界</a:t>
            </a:r>
          </a:p>
        </p:txBody>
      </p:sp>
      <p:sp>
        <p:nvSpPr>
          <p:cNvPr id="5135" name="Oval 14"/>
          <p:cNvSpPr>
            <a:spLocks noChangeArrowheads="1"/>
          </p:cNvSpPr>
          <p:nvPr/>
        </p:nvSpPr>
        <p:spPr bwMode="auto">
          <a:xfrm>
            <a:off x="8472488" y="5013326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流通業界</a:t>
            </a:r>
          </a:p>
          <a:p>
            <a:pPr algn="ctr" eaLnBrk="1" hangingPunct="1"/>
            <a:r>
              <a:rPr lang="ja-JP" altLang="en-US"/>
              <a:t>（</a:t>
            </a:r>
            <a:r>
              <a:rPr lang="en-US" altLang="ja-JP"/>
              <a:t>GS1</a:t>
            </a:r>
            <a:r>
              <a:rPr lang="ja-JP" altLang="en-US"/>
              <a:t>）</a:t>
            </a:r>
          </a:p>
        </p:txBody>
      </p:sp>
      <p:sp>
        <p:nvSpPr>
          <p:cNvPr id="5136" name="Oval 15"/>
          <p:cNvSpPr>
            <a:spLocks noChangeArrowheads="1"/>
          </p:cNvSpPr>
          <p:nvPr/>
        </p:nvSpPr>
        <p:spPr bwMode="auto">
          <a:xfrm>
            <a:off x="1919288" y="5084764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金融業界</a:t>
            </a:r>
          </a:p>
          <a:p>
            <a:pPr algn="ctr" eaLnBrk="1" hangingPunct="1"/>
            <a:r>
              <a:rPr lang="ja-JP" altLang="en-US"/>
              <a:t>（</a:t>
            </a:r>
            <a:r>
              <a:rPr lang="en-US" altLang="ja-JP"/>
              <a:t>SWIFT</a:t>
            </a:r>
            <a:r>
              <a:rPr lang="ja-JP" altLang="en-US"/>
              <a:t>）</a:t>
            </a:r>
          </a:p>
        </p:txBody>
      </p:sp>
      <p:sp>
        <p:nvSpPr>
          <p:cNvPr id="5137" name="Oval 16"/>
          <p:cNvSpPr>
            <a:spLocks noChangeArrowheads="1"/>
          </p:cNvSpPr>
          <p:nvPr/>
        </p:nvSpPr>
        <p:spPr bwMode="auto">
          <a:xfrm>
            <a:off x="2927350" y="5876926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運輸業界</a:t>
            </a:r>
          </a:p>
        </p:txBody>
      </p:sp>
      <p:sp>
        <p:nvSpPr>
          <p:cNvPr id="5138" name="Oval 17"/>
          <p:cNvSpPr>
            <a:spLocks noChangeArrowheads="1"/>
          </p:cNvSpPr>
          <p:nvPr/>
        </p:nvSpPr>
        <p:spPr bwMode="auto">
          <a:xfrm>
            <a:off x="5087938" y="5876926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政府</a:t>
            </a:r>
          </a:p>
          <a:p>
            <a:pPr algn="ctr" eaLnBrk="1" hangingPunct="1"/>
            <a:r>
              <a:rPr lang="ja-JP" altLang="en-US"/>
              <a:t>（米、仏）</a:t>
            </a:r>
          </a:p>
        </p:txBody>
      </p:sp>
      <p:sp>
        <p:nvSpPr>
          <p:cNvPr id="5139" name="Oval 18"/>
          <p:cNvSpPr>
            <a:spLocks noChangeArrowheads="1"/>
          </p:cNvSpPr>
          <p:nvPr/>
        </p:nvSpPr>
        <p:spPr bwMode="auto">
          <a:xfrm>
            <a:off x="2566988" y="4292601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国際</a:t>
            </a:r>
          </a:p>
          <a:p>
            <a:pPr algn="ctr" eaLnBrk="1" hangingPunct="1"/>
            <a:r>
              <a:rPr lang="ja-JP" altLang="en-US"/>
              <a:t>税関機構</a:t>
            </a:r>
          </a:p>
        </p:txBody>
      </p:sp>
      <p:sp>
        <p:nvSpPr>
          <p:cNvPr id="5140" name="Oval 19"/>
          <p:cNvSpPr>
            <a:spLocks noChangeArrowheads="1"/>
          </p:cNvSpPr>
          <p:nvPr/>
        </p:nvSpPr>
        <p:spPr bwMode="auto">
          <a:xfrm>
            <a:off x="6600825" y="3357564"/>
            <a:ext cx="172720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/>
              <a:t>農業</a:t>
            </a:r>
          </a:p>
          <a:p>
            <a:pPr algn="ctr" eaLnBrk="1" hangingPunct="1"/>
            <a:r>
              <a:rPr lang="ja-JP" altLang="en-US"/>
              <a:t>グループ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1402" y="141402"/>
            <a:ext cx="29882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/>
              <a:t>１　</a:t>
            </a:r>
            <a:r>
              <a:rPr lang="ja-JP" altLang="en-US" sz="1200" b="1" dirty="0">
                <a:latin typeface="Century" panose="02040604050505020304" pitchFamily="18" charset="0"/>
              </a:rPr>
              <a:t>国連</a:t>
            </a:r>
            <a:r>
              <a:rPr lang="en-US" altLang="ja-JP" sz="1200" b="1" dirty="0">
                <a:latin typeface="Century" panose="02040604050505020304" pitchFamily="18" charset="0"/>
              </a:rPr>
              <a:t>CEFACT</a:t>
            </a:r>
            <a:r>
              <a:rPr lang="ja-JP" altLang="en-US" sz="1200" b="1" dirty="0">
                <a:latin typeface="Century" panose="02040604050505020304" pitchFamily="18" charset="0"/>
              </a:rPr>
              <a:t>による標準化の進展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208618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5600" y="325120"/>
            <a:ext cx="242824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Century" panose="02040604050505020304" pitchFamily="18" charset="0"/>
              </a:rPr>
              <a:t>２　標準化普及における課題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66240" y="1493520"/>
            <a:ext cx="862584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EDI</a:t>
            </a:r>
            <a:r>
              <a:rPr kumimoji="1" lang="ja-JP" altLang="en-US" sz="2400" dirty="0"/>
              <a:t>標準は業界毎に進められてきた。</a:t>
            </a:r>
            <a:endParaRPr kumimoji="1" lang="en-US" altLang="ja-JP" sz="2400" dirty="0"/>
          </a:p>
          <a:p>
            <a:r>
              <a:rPr lang="en-US" altLang="ja-JP" sz="2400" dirty="0"/>
              <a:t>	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自動車と電気電子の間で</a:t>
            </a:r>
            <a:r>
              <a:rPr lang="en-US" altLang="ja-JP" sz="2400" dirty="0">
                <a:sym typeface="Wingdings" panose="05000000000000000000" pitchFamily="2" charset="2"/>
              </a:rPr>
              <a:t>EDI</a:t>
            </a:r>
            <a:r>
              <a:rPr lang="ja-JP" altLang="en-US" sz="2400" dirty="0">
                <a:sym typeface="Wingdings" panose="05000000000000000000" pitchFamily="2" charset="2"/>
              </a:rPr>
              <a:t>ができていない！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lang="ja-JP" altLang="en-US" sz="2400" dirty="0">
                <a:sym typeface="Wingdings" panose="05000000000000000000" pitchFamily="2" charset="2"/>
              </a:rPr>
              <a:t>中小企業に過度の負担が強いられる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kumimoji="1" lang="en-US" altLang="ja-JP" sz="2400" dirty="0">
                <a:sym typeface="Wingdings" panose="05000000000000000000" pitchFamily="2" charset="2"/>
              </a:rPr>
              <a:t>	</a:t>
            </a:r>
            <a:r>
              <a:rPr lang="ja-JP" altLang="en-US" sz="2400" dirty="0">
                <a:sym typeface="Wingdings" panose="05000000000000000000" pitchFamily="2" charset="2"/>
              </a:rPr>
              <a:t>共通部品の取引では対応業界それぞれの標準に対応</a:t>
            </a:r>
            <a:r>
              <a:rPr lang="en-US" altLang="ja-JP" sz="2400" dirty="0"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66240" y="4246880"/>
            <a:ext cx="862584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世界中の要望を取り入れており、メッセージが重たい。</a:t>
            </a:r>
            <a:endParaRPr kumimoji="1" lang="en-US" altLang="ja-JP" sz="2400" dirty="0"/>
          </a:p>
          <a:p>
            <a:r>
              <a:rPr lang="en-US" altLang="ja-JP" sz="2400" dirty="0"/>
              <a:t>	</a:t>
            </a:r>
            <a:r>
              <a:rPr lang="en-US" altLang="ja-JP" sz="2400" dirty="0"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sym typeface="Wingdings" panose="05000000000000000000" pitchFamily="2" charset="2"/>
              </a:rPr>
              <a:t>標準メッセージ導入に抵抗！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lang="ja-JP" altLang="en-US" sz="2400" dirty="0">
                <a:sym typeface="Wingdings" panose="05000000000000000000" pitchFamily="2" charset="2"/>
              </a:rPr>
              <a:t>要望を国際標準に反映させるために手間がかかる。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kumimoji="1" lang="en-US" altLang="ja-JP" sz="2400" dirty="0">
                <a:sym typeface="Wingdings" panose="05000000000000000000" pitchFamily="2" charset="2"/>
              </a:rPr>
              <a:t>	</a:t>
            </a:r>
            <a:r>
              <a:rPr lang="ja-JP" altLang="en-US" sz="2400" dirty="0">
                <a:sym typeface="Wingdings" panose="05000000000000000000" pitchFamily="2" charset="2"/>
              </a:rPr>
              <a:t>個別対応になりがち</a:t>
            </a:r>
            <a:r>
              <a:rPr lang="en-US" altLang="ja-JP" sz="2400" dirty="0"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66240" y="970300"/>
            <a:ext cx="2697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我が国の課題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66240" y="3723660"/>
            <a:ext cx="2697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国際標準</a:t>
            </a:r>
            <a:r>
              <a:rPr kumimoji="1" lang="ja-JP" altLang="en-US" sz="2800" dirty="0"/>
              <a:t>の課題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08C16-0A19-47C3-B5A0-57B4E776DC1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10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3004983" y="643791"/>
            <a:ext cx="6172200" cy="627460"/>
          </a:xfrm>
        </p:spPr>
        <p:txBody>
          <a:bodyPr>
            <a:normAutofit fontScale="90000"/>
          </a:bodyPr>
          <a:lstStyle/>
          <a:p>
            <a:r>
              <a:rPr lang="ja-JP" altLang="en-US" sz="3200" b="1" dirty="0">
                <a:latin typeface="Century" pitchFamily="18" charset="0"/>
              </a:rPr>
              <a:t>相互運用性のための業界横断ＥＤＩ</a:t>
            </a:r>
            <a:endParaRPr lang="en-US" altLang="ja-JP" sz="3200" b="1" dirty="0">
              <a:latin typeface="Century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63467" y="1327388"/>
            <a:ext cx="6318647" cy="1160105"/>
          </a:xfrm>
          <a:solidFill>
            <a:srgbClr val="FF99CC"/>
          </a:solidFill>
        </p:spPr>
        <p:txBody>
          <a:bodyPr/>
          <a:lstStyle/>
          <a:p>
            <a:pPr marL="0" indent="0">
              <a:buNone/>
            </a:pPr>
            <a:r>
              <a:rPr lang="ja-JP" altLang="en-US" sz="2400" b="1" dirty="0"/>
              <a:t>複数の業界と取引する企業は「業界横断ＥＤＩ仕様」で行う。各業界標準ＥＤＩは「業界横断ＥＤＩ仕様」に対応することが望ましい。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7716442" y="4720115"/>
            <a:ext cx="1188244" cy="594122"/>
          </a:xfrm>
          <a:prstGeom prst="flowChartMagneticDisk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/>
              <a:t>共通辞書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6743701" y="4935617"/>
            <a:ext cx="864394" cy="270272"/>
          </a:xfrm>
          <a:prstGeom prst="leftArrow">
            <a:avLst>
              <a:gd name="adj1" fmla="val 50000"/>
              <a:gd name="adj2" fmla="val 79956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3734" name="AutoShape 6"/>
          <p:cNvSpPr>
            <a:spLocks noChangeArrowheads="1"/>
          </p:cNvSpPr>
          <p:nvPr/>
        </p:nvSpPr>
        <p:spPr bwMode="auto">
          <a:xfrm>
            <a:off x="8942787" y="3285747"/>
            <a:ext cx="2717002" cy="1139648"/>
          </a:xfrm>
          <a:prstGeom prst="wedgeRoundRectCallout">
            <a:avLst>
              <a:gd name="adj1" fmla="val -53512"/>
              <a:gd name="adj2" fmla="val 94042"/>
              <a:gd name="adj3" fmla="val 1666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800" dirty="0"/>
              <a:t>国際標準</a:t>
            </a:r>
            <a:endParaRPr lang="en-US" altLang="ja-JP" sz="2800" dirty="0"/>
          </a:p>
          <a:p>
            <a:pPr algn="ctr" eaLnBrk="1" hangingPunct="1"/>
            <a:r>
              <a:rPr lang="ja-JP" altLang="en-US" sz="2800" dirty="0"/>
              <a:t>国連</a:t>
            </a:r>
            <a:r>
              <a:rPr lang="en-US" altLang="ja-JP" sz="2800" dirty="0">
                <a:latin typeface="Century" panose="02040604050505020304" pitchFamily="18" charset="0"/>
              </a:rPr>
              <a:t>CEFACT</a:t>
            </a:r>
            <a:endParaRPr lang="ja-JP" altLang="en-US" sz="2800" dirty="0">
              <a:latin typeface="Century" panose="02040604050505020304" pitchFamily="18" charset="0"/>
            </a:endParaRPr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>
            <a:off x="3287318" y="2884171"/>
            <a:ext cx="1782365" cy="1835945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68" name="Oval 9"/>
          <p:cNvSpPr>
            <a:spLocks noChangeArrowheads="1"/>
          </p:cNvSpPr>
          <p:nvPr/>
        </p:nvSpPr>
        <p:spPr bwMode="auto">
          <a:xfrm>
            <a:off x="3665936" y="2991326"/>
            <a:ext cx="1079897" cy="323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製品メーカー</a:t>
            </a:r>
          </a:p>
        </p:txBody>
      </p:sp>
      <p:sp>
        <p:nvSpPr>
          <p:cNvPr id="15369" name="Oval 10"/>
          <p:cNvSpPr>
            <a:spLocks noChangeArrowheads="1"/>
          </p:cNvSpPr>
          <p:nvPr/>
        </p:nvSpPr>
        <p:spPr bwMode="auto">
          <a:xfrm>
            <a:off x="3674033" y="4171475"/>
            <a:ext cx="1079897" cy="323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dirty="0"/>
              <a:t>部品メーカー</a:t>
            </a:r>
          </a:p>
        </p:txBody>
      </p:sp>
      <p:sp>
        <p:nvSpPr>
          <p:cNvPr id="15370" name="Oval 11"/>
          <p:cNvSpPr>
            <a:spLocks noChangeArrowheads="1"/>
          </p:cNvSpPr>
          <p:nvPr/>
        </p:nvSpPr>
        <p:spPr bwMode="auto">
          <a:xfrm>
            <a:off x="5555459" y="5691665"/>
            <a:ext cx="1079897" cy="48577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共通部品</a:t>
            </a:r>
          </a:p>
          <a:p>
            <a:pPr algn="ctr" eaLnBrk="1" hangingPunct="1"/>
            <a:r>
              <a:rPr lang="ja-JP" altLang="en-US"/>
              <a:t>メーカー</a:t>
            </a:r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3665937" y="3477102"/>
            <a:ext cx="1026319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Ａ業界ＥＤＩ</a:t>
            </a:r>
            <a:endParaRPr lang="en-US" altLang="ja-JP"/>
          </a:p>
        </p:txBody>
      </p:sp>
      <p:sp>
        <p:nvSpPr>
          <p:cNvPr id="15372" name="Oval 13"/>
          <p:cNvSpPr>
            <a:spLocks noChangeArrowheads="1"/>
          </p:cNvSpPr>
          <p:nvPr/>
        </p:nvSpPr>
        <p:spPr bwMode="auto">
          <a:xfrm>
            <a:off x="6798469" y="2873217"/>
            <a:ext cx="1782366" cy="1782365"/>
          </a:xfrm>
          <a:prstGeom prst="ellipse">
            <a:avLst/>
          </a:prstGeom>
          <a:solidFill>
            <a:srgbClr val="FFFF00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73" name="Oval 14"/>
          <p:cNvSpPr>
            <a:spLocks noChangeArrowheads="1"/>
          </p:cNvSpPr>
          <p:nvPr/>
        </p:nvSpPr>
        <p:spPr bwMode="auto">
          <a:xfrm>
            <a:off x="7177090" y="3044905"/>
            <a:ext cx="1079897" cy="323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製品メーカー</a:t>
            </a:r>
          </a:p>
        </p:txBody>
      </p:sp>
      <p:sp>
        <p:nvSpPr>
          <p:cNvPr id="15374" name="Oval 15"/>
          <p:cNvSpPr>
            <a:spLocks noChangeArrowheads="1"/>
          </p:cNvSpPr>
          <p:nvPr/>
        </p:nvSpPr>
        <p:spPr bwMode="auto">
          <a:xfrm>
            <a:off x="7177089" y="4206271"/>
            <a:ext cx="1079897" cy="3238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部品メーカー</a:t>
            </a:r>
          </a:p>
        </p:txBody>
      </p:sp>
      <p:sp>
        <p:nvSpPr>
          <p:cNvPr id="15375" name="Text Box 16"/>
          <p:cNvSpPr txBox="1">
            <a:spLocks noChangeArrowheads="1"/>
          </p:cNvSpPr>
          <p:nvPr/>
        </p:nvSpPr>
        <p:spPr bwMode="auto">
          <a:xfrm>
            <a:off x="7177090" y="3530682"/>
            <a:ext cx="1026319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Ｂ業界ＥＤＩ</a:t>
            </a:r>
            <a:endParaRPr lang="en-US" altLang="ja-JP"/>
          </a:p>
        </p:txBody>
      </p:sp>
      <p:sp>
        <p:nvSpPr>
          <p:cNvPr id="15376" name="Text Box 17"/>
          <p:cNvSpPr txBox="1">
            <a:spLocks noChangeArrowheads="1"/>
          </p:cNvSpPr>
          <p:nvPr/>
        </p:nvSpPr>
        <p:spPr bwMode="auto">
          <a:xfrm>
            <a:off x="2801542" y="2829402"/>
            <a:ext cx="9179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 dirty="0"/>
              <a:t>Ａ業界</a:t>
            </a: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auto">
          <a:xfrm>
            <a:off x="8310563" y="2884171"/>
            <a:ext cx="9715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 dirty="0"/>
              <a:t>Ｂ業界</a:t>
            </a:r>
          </a:p>
        </p:txBody>
      </p:sp>
      <p:sp>
        <p:nvSpPr>
          <p:cNvPr id="15378" name="Line 19"/>
          <p:cNvSpPr>
            <a:spLocks noChangeShapeType="1"/>
          </p:cNvSpPr>
          <p:nvPr/>
        </p:nvSpPr>
        <p:spPr bwMode="auto">
          <a:xfrm>
            <a:off x="4151711" y="3747375"/>
            <a:ext cx="119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79" name="Line 20"/>
          <p:cNvSpPr>
            <a:spLocks noChangeShapeType="1"/>
          </p:cNvSpPr>
          <p:nvPr/>
        </p:nvSpPr>
        <p:spPr bwMode="auto">
          <a:xfrm>
            <a:off x="4151711" y="3315177"/>
            <a:ext cx="119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0" name="Line 21"/>
          <p:cNvSpPr>
            <a:spLocks noChangeShapeType="1"/>
          </p:cNvSpPr>
          <p:nvPr/>
        </p:nvSpPr>
        <p:spPr bwMode="auto">
          <a:xfrm>
            <a:off x="7716442" y="3369946"/>
            <a:ext cx="119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1" name="Line 22"/>
          <p:cNvSpPr>
            <a:spLocks noChangeShapeType="1"/>
          </p:cNvSpPr>
          <p:nvPr/>
        </p:nvSpPr>
        <p:spPr bwMode="auto">
          <a:xfrm>
            <a:off x="7716442" y="3802143"/>
            <a:ext cx="119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2" name="AutoShape 23"/>
          <p:cNvSpPr>
            <a:spLocks noChangeArrowheads="1"/>
          </p:cNvSpPr>
          <p:nvPr/>
        </p:nvSpPr>
        <p:spPr bwMode="auto">
          <a:xfrm>
            <a:off x="5286376" y="4611767"/>
            <a:ext cx="1512094" cy="757238"/>
          </a:xfrm>
          <a:prstGeom prst="cloudCallout">
            <a:avLst>
              <a:gd name="adj1" fmla="val -24644"/>
              <a:gd name="adj2" fmla="val 31602"/>
            </a:avLst>
          </a:prstGeom>
          <a:solidFill>
            <a:srgbClr val="FF00FF">
              <a:alpha val="20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/>
          </a:p>
        </p:txBody>
      </p:sp>
      <p:sp>
        <p:nvSpPr>
          <p:cNvPr id="15383" name="Text Box 24"/>
          <p:cNvSpPr txBox="1">
            <a:spLocks noChangeArrowheads="1"/>
          </p:cNvSpPr>
          <p:nvPr/>
        </p:nvSpPr>
        <p:spPr bwMode="auto">
          <a:xfrm>
            <a:off x="7337823" y="5259467"/>
            <a:ext cx="11882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ja-JP" altLang="en-US"/>
          </a:p>
        </p:txBody>
      </p:sp>
      <p:sp>
        <p:nvSpPr>
          <p:cNvPr id="15384" name="Text Box 25"/>
          <p:cNvSpPr txBox="1">
            <a:spLocks noChangeArrowheads="1"/>
          </p:cNvSpPr>
          <p:nvPr/>
        </p:nvSpPr>
        <p:spPr bwMode="auto">
          <a:xfrm>
            <a:off x="5562605" y="4667906"/>
            <a:ext cx="11882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b="1" dirty="0"/>
              <a:t>業界横断ＥＤＩ仕様</a:t>
            </a:r>
            <a:endParaRPr lang="en-US" altLang="ja-JP" b="1" dirty="0"/>
          </a:p>
        </p:txBody>
      </p:sp>
      <p:sp>
        <p:nvSpPr>
          <p:cNvPr id="15385" name="Rectangle 26"/>
          <p:cNvSpPr>
            <a:spLocks noChangeArrowheads="1"/>
          </p:cNvSpPr>
          <p:nvPr/>
        </p:nvSpPr>
        <p:spPr bwMode="auto">
          <a:xfrm>
            <a:off x="5016106" y="4234339"/>
            <a:ext cx="702469" cy="21550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対応</a:t>
            </a:r>
          </a:p>
        </p:txBody>
      </p:sp>
      <p:sp>
        <p:nvSpPr>
          <p:cNvPr id="15386" name="Rectangle 27"/>
          <p:cNvSpPr>
            <a:spLocks noChangeArrowheads="1"/>
          </p:cNvSpPr>
          <p:nvPr/>
        </p:nvSpPr>
        <p:spPr bwMode="auto">
          <a:xfrm>
            <a:off x="6096002" y="4234339"/>
            <a:ext cx="702469" cy="21550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/>
              <a:t>対応</a:t>
            </a:r>
          </a:p>
        </p:txBody>
      </p:sp>
      <p:sp>
        <p:nvSpPr>
          <p:cNvPr id="15387" name="Line 28"/>
          <p:cNvSpPr>
            <a:spLocks noChangeShapeType="1"/>
          </p:cNvSpPr>
          <p:nvPr/>
        </p:nvSpPr>
        <p:spPr bwMode="auto">
          <a:xfrm>
            <a:off x="4692254" y="3640218"/>
            <a:ext cx="971550" cy="10251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8" name="Line 29"/>
          <p:cNvSpPr>
            <a:spLocks noChangeShapeType="1"/>
          </p:cNvSpPr>
          <p:nvPr/>
        </p:nvSpPr>
        <p:spPr bwMode="auto">
          <a:xfrm flipH="1">
            <a:off x="6419852" y="3747375"/>
            <a:ext cx="702469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89" name="Line 30"/>
          <p:cNvSpPr>
            <a:spLocks noChangeShapeType="1"/>
          </p:cNvSpPr>
          <p:nvPr/>
        </p:nvSpPr>
        <p:spPr bwMode="auto">
          <a:xfrm>
            <a:off x="6042424" y="5367814"/>
            <a:ext cx="1190" cy="323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90" name="Oval 31"/>
          <p:cNvSpPr>
            <a:spLocks noChangeArrowheads="1"/>
          </p:cNvSpPr>
          <p:nvPr/>
        </p:nvSpPr>
        <p:spPr bwMode="auto">
          <a:xfrm>
            <a:off x="4907759" y="5529741"/>
            <a:ext cx="2269331" cy="756047"/>
          </a:xfrm>
          <a:prstGeom prst="ellipse">
            <a:avLst/>
          </a:prstGeom>
          <a:solidFill>
            <a:srgbClr val="FF99CC">
              <a:alpha val="1882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391" name="Text Box 32"/>
          <p:cNvSpPr txBox="1">
            <a:spLocks noChangeArrowheads="1"/>
          </p:cNvSpPr>
          <p:nvPr/>
        </p:nvSpPr>
        <p:spPr bwMode="auto">
          <a:xfrm>
            <a:off x="6798469" y="5421392"/>
            <a:ext cx="9715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 dirty="0"/>
              <a:t>Ｃ業界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EBC57-1712-4CE6-92F0-9E79D5446AA5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33" name="AutoShape 6"/>
          <p:cNvSpPr>
            <a:spLocks noChangeArrowheads="1"/>
          </p:cNvSpPr>
          <p:nvPr/>
        </p:nvSpPr>
        <p:spPr bwMode="auto">
          <a:xfrm>
            <a:off x="1857383" y="5026582"/>
            <a:ext cx="2411013" cy="1329768"/>
          </a:xfrm>
          <a:prstGeom prst="wedgeRoundRectCallout">
            <a:avLst>
              <a:gd name="adj1" fmla="val 89947"/>
              <a:gd name="adj2" fmla="val -52475"/>
              <a:gd name="adj3" fmla="val 1666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800" dirty="0">
                <a:latin typeface="Century" panose="02040604050505020304" pitchFamily="18" charset="0"/>
              </a:rPr>
              <a:t>国際標準</a:t>
            </a:r>
            <a:endParaRPr lang="en-US" altLang="ja-JP" sz="2800" dirty="0">
              <a:latin typeface="Century" panose="02040604050505020304" pitchFamily="18" charset="0"/>
            </a:endParaRPr>
          </a:p>
          <a:p>
            <a:pPr algn="ctr" eaLnBrk="1" hangingPunct="1"/>
            <a:r>
              <a:rPr lang="ja-JP" altLang="en-US" sz="2800" dirty="0">
                <a:latin typeface="Century" panose="02040604050505020304" pitchFamily="18" charset="0"/>
              </a:rPr>
              <a:t>適用の枠組</a:t>
            </a:r>
            <a:endParaRPr lang="en-US" altLang="ja-JP" sz="2800" dirty="0">
              <a:latin typeface="Century" panose="02040604050505020304" pitchFamily="18" charset="0"/>
            </a:endParaRPr>
          </a:p>
          <a:p>
            <a:pPr algn="ctr" eaLnBrk="1" hangingPunct="1"/>
            <a:r>
              <a:rPr lang="ja-JP" altLang="en-US" sz="2800" dirty="0">
                <a:latin typeface="Century" panose="02040604050505020304" pitchFamily="18" charset="0"/>
              </a:rPr>
              <a:t>（</a:t>
            </a:r>
            <a:r>
              <a:rPr lang="en-US" altLang="ja-JP" sz="2800" dirty="0">
                <a:latin typeface="Century" panose="02040604050505020304" pitchFamily="18" charset="0"/>
              </a:rPr>
              <a:t>SIPS</a:t>
            </a:r>
            <a:r>
              <a:rPr lang="ja-JP" altLang="en-US" sz="2800" dirty="0">
                <a:latin typeface="Century" panose="02040604050505020304" pitchFamily="18" charset="0"/>
              </a:rPr>
              <a:t>）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7153" y="274459"/>
            <a:ext cx="146867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Century" panose="02040604050505020304" pitchFamily="18" charset="0"/>
              </a:rPr>
              <a:t>３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の取組み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22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小波 11"/>
          <p:cNvSpPr/>
          <p:nvPr/>
        </p:nvSpPr>
        <p:spPr>
          <a:xfrm>
            <a:off x="5783160" y="5261651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小波 10"/>
          <p:cNvSpPr/>
          <p:nvPr/>
        </p:nvSpPr>
        <p:spPr>
          <a:xfrm>
            <a:off x="5425673" y="5021493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0F06-6F51-45F5-A288-6C6ADB76C166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00021" y="322872"/>
            <a:ext cx="6910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Century" panose="02040604050505020304" pitchFamily="18" charset="0"/>
              </a:rPr>
              <a:t>業界（業務領域）固有要求に対応</a:t>
            </a:r>
          </a:p>
        </p:txBody>
      </p:sp>
      <p:sp>
        <p:nvSpPr>
          <p:cNvPr id="4" name="横巻き 3"/>
          <p:cNvSpPr/>
          <p:nvPr/>
        </p:nvSpPr>
        <p:spPr>
          <a:xfrm>
            <a:off x="4356243" y="1356188"/>
            <a:ext cx="3688422" cy="130481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業界共通仕様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（参照仕様）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0" name="小波 9"/>
          <p:cNvSpPr/>
          <p:nvPr/>
        </p:nvSpPr>
        <p:spPr>
          <a:xfrm>
            <a:off x="5068186" y="4751797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小波 4"/>
          <p:cNvSpPr/>
          <p:nvPr/>
        </p:nvSpPr>
        <p:spPr>
          <a:xfrm>
            <a:off x="4674740" y="4469258"/>
            <a:ext cx="2547991" cy="945223"/>
          </a:xfrm>
          <a:prstGeom prst="doubleWave">
            <a:avLst/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小波 5"/>
          <p:cNvSpPr/>
          <p:nvPr/>
        </p:nvSpPr>
        <p:spPr>
          <a:xfrm>
            <a:off x="4281294" y="4171308"/>
            <a:ext cx="2547991" cy="945223"/>
          </a:xfrm>
          <a:prstGeom prst="doubleWave">
            <a:avLst/>
          </a:prstGeom>
          <a:solidFill>
            <a:srgbClr val="F75939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業界固有仕様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（実装仕様）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4859676" y="2517169"/>
            <a:ext cx="565997" cy="1654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6513816" y="2506629"/>
            <a:ext cx="544530" cy="2096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6858593" y="2516715"/>
            <a:ext cx="607690" cy="2280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7222731" y="2517169"/>
            <a:ext cx="661928" cy="2599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616177" y="2506629"/>
            <a:ext cx="590683" cy="2835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フローチャート: 磁気ディスク 24"/>
          <p:cNvSpPr/>
          <p:nvPr/>
        </p:nvSpPr>
        <p:spPr>
          <a:xfrm>
            <a:off x="2027633" y="1456360"/>
            <a:ext cx="1366463" cy="356513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国連</a:t>
            </a:r>
            <a:endParaRPr kumimoji="1" lang="en-US" altLang="ja-JP" dirty="0"/>
          </a:p>
          <a:p>
            <a:pPr algn="ctr"/>
            <a:r>
              <a:rPr lang="en-US" altLang="ja-JP" dirty="0"/>
              <a:t>CEFACT</a:t>
            </a:r>
          </a:p>
          <a:p>
            <a:pPr algn="ctr"/>
            <a:r>
              <a:rPr kumimoji="1" lang="ja-JP" altLang="en-US" dirty="0"/>
              <a:t>共通辞書</a:t>
            </a:r>
            <a:endParaRPr kumimoji="1" lang="en-US" altLang="ja-JP" dirty="0"/>
          </a:p>
          <a:p>
            <a:pPr algn="ctr"/>
            <a:r>
              <a:rPr lang="en-US" altLang="ja-JP" dirty="0"/>
              <a:t>( CCL )</a:t>
            </a:r>
            <a:endParaRPr kumimoji="1" lang="ja-JP" altLang="en-US" dirty="0"/>
          </a:p>
        </p:txBody>
      </p:sp>
      <p:sp>
        <p:nvSpPr>
          <p:cNvPr id="26" name="右矢印 25"/>
          <p:cNvSpPr/>
          <p:nvPr/>
        </p:nvSpPr>
        <p:spPr>
          <a:xfrm>
            <a:off x="3447437" y="2008597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>
            <a:off x="3447436" y="4374221"/>
            <a:ext cx="833857" cy="190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曲折矢印 27"/>
          <p:cNvSpPr/>
          <p:nvPr/>
        </p:nvSpPr>
        <p:spPr>
          <a:xfrm rot="16200000">
            <a:off x="3435420" y="4460266"/>
            <a:ext cx="733089" cy="2279810"/>
          </a:xfrm>
          <a:prstGeom prst="bentArrow">
            <a:avLst>
              <a:gd name="adj1" fmla="val 25000"/>
              <a:gd name="adj2" fmla="val 30907"/>
              <a:gd name="adj3" fmla="val 25000"/>
              <a:gd name="adj4" fmla="val 43750"/>
            </a:avLst>
          </a:prstGeom>
          <a:solidFill>
            <a:srgbClr val="F759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541178" y="3000054"/>
            <a:ext cx="3432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/>
              <a:t>業務領域ごとに設計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33" y="4179136"/>
            <a:ext cx="2066808" cy="2326852"/>
          </a:xfrm>
          <a:prstGeom prst="rect">
            <a:avLst/>
          </a:prstGeom>
        </p:spPr>
      </p:pic>
      <p:sp>
        <p:nvSpPr>
          <p:cNvPr id="31" name="右矢印 30"/>
          <p:cNvSpPr/>
          <p:nvPr/>
        </p:nvSpPr>
        <p:spPr>
          <a:xfrm>
            <a:off x="8531495" y="5021493"/>
            <a:ext cx="936355" cy="857060"/>
          </a:xfrm>
          <a:prstGeom prst="rightArrow">
            <a:avLst/>
          </a:prstGeom>
          <a:solidFill>
            <a:srgbClr val="F75939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実装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25848" y="1691414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06563" y="4083489"/>
            <a:ext cx="69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準拠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248743" y="5450023"/>
            <a:ext cx="135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追加要求</a:t>
            </a:r>
          </a:p>
        </p:txBody>
      </p:sp>
      <p:sp>
        <p:nvSpPr>
          <p:cNvPr id="7" name="円/楕円 6"/>
          <p:cNvSpPr/>
          <p:nvPr/>
        </p:nvSpPr>
        <p:spPr>
          <a:xfrm>
            <a:off x="9881616" y="1304611"/>
            <a:ext cx="1472184" cy="1356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0055352" y="1484738"/>
            <a:ext cx="1124712" cy="996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0251948" y="1641192"/>
            <a:ext cx="731520" cy="6832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291320" y="114618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標準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921492" y="969574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参照</a:t>
            </a:r>
            <a:endParaRPr kumimoji="1" lang="ja-JP" altLang="en-US" sz="1600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180064" y="2518553"/>
            <a:ext cx="69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実装</a:t>
            </a:r>
            <a:endParaRPr kumimoji="1" lang="ja-JP" altLang="en-US" sz="1600" b="1" dirty="0"/>
          </a:p>
        </p:txBody>
      </p:sp>
      <p:cxnSp>
        <p:nvCxnSpPr>
          <p:cNvPr id="16" name="直線コネクタ 15"/>
          <p:cNvCxnSpPr>
            <a:stCxn id="13" idx="2"/>
          </p:cNvCxnSpPr>
          <p:nvPr/>
        </p:nvCxnSpPr>
        <p:spPr>
          <a:xfrm>
            <a:off x="9636760" y="1484738"/>
            <a:ext cx="345440" cy="1564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35" idx="2"/>
          </p:cNvCxnSpPr>
          <p:nvPr/>
        </p:nvCxnSpPr>
        <p:spPr>
          <a:xfrm flipH="1">
            <a:off x="10718800" y="1308128"/>
            <a:ext cx="548132" cy="480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endCxn id="36" idx="1"/>
          </p:cNvCxnSpPr>
          <p:nvPr/>
        </p:nvCxnSpPr>
        <p:spPr>
          <a:xfrm>
            <a:off x="10840720" y="2324424"/>
            <a:ext cx="339344" cy="3634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>
            <a:off x="277153" y="274459"/>
            <a:ext cx="1468672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Century" panose="02040604050505020304" pitchFamily="18" charset="0"/>
              </a:rPr>
              <a:t>３　</a:t>
            </a:r>
            <a:r>
              <a:rPr lang="en-US" altLang="ja-JP" sz="1200" b="1" dirty="0">
                <a:latin typeface="Century" panose="02040604050505020304" pitchFamily="18" charset="0"/>
              </a:rPr>
              <a:t>SIPS</a:t>
            </a:r>
            <a:r>
              <a:rPr lang="ja-JP" altLang="en-US" sz="1200" b="1" dirty="0">
                <a:latin typeface="Century" panose="02040604050505020304" pitchFamily="18" charset="0"/>
              </a:rPr>
              <a:t>の取組み</a:t>
            </a:r>
            <a:endParaRPr lang="en-US" altLang="ja-JP" sz="12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704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659</Words>
  <Application>Microsoft Office PowerPoint</Application>
  <PresentationFormat>ワイド画面</PresentationFormat>
  <Paragraphs>316</Paragraphs>
  <Slides>21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9" baseType="lpstr">
      <vt:lpstr>ＭＳ Ｐゴシック</vt:lpstr>
      <vt:lpstr>ＭＳ ゴシック</vt:lpstr>
      <vt:lpstr>游ゴシック</vt:lpstr>
      <vt:lpstr>游ゴシック Light</vt:lpstr>
      <vt:lpstr>Arial</vt:lpstr>
      <vt:lpstr>Century</vt:lpstr>
      <vt:lpstr>Wingdings</vt:lpstr>
      <vt:lpstr>Office テーマ</vt:lpstr>
      <vt:lpstr>PowerPoint プレゼンテーション</vt:lpstr>
      <vt:lpstr>目次</vt:lpstr>
      <vt:lpstr>PowerPoint プレゼンテーション</vt:lpstr>
      <vt:lpstr>    　　国連CEFACTと我が国との関係</vt:lpstr>
      <vt:lpstr>PowerPoint プレゼンテーション</vt:lpstr>
      <vt:lpstr>PowerPoint プレゼンテーション</vt:lpstr>
      <vt:lpstr>PowerPoint プレゼンテーション</vt:lpstr>
      <vt:lpstr>相互運用性のための業界横断ＥＤＩ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17</cp:revision>
  <dcterms:created xsi:type="dcterms:W3CDTF">2016-08-09T05:09:19Z</dcterms:created>
  <dcterms:modified xsi:type="dcterms:W3CDTF">2016-08-10T06:20:41Z</dcterms:modified>
</cp:coreProperties>
</file>